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omments/modernComment_10E_D0498A3D.xml" ContentType="application/vnd.ms-powerpoint.comments+xml"/>
  <Override PartName="/ppt/notesSlides/notesSlide6.xml" ContentType="application/vnd.openxmlformats-officedocument.presentationml.notesSlide+xml"/>
  <Override PartName="/ppt/notesSlides/notesSlide7.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7"/>
  </p:notesMasterIdLst>
  <p:sldIdLst>
    <p:sldId id="256" r:id="rId2"/>
    <p:sldId id="257" r:id="rId3"/>
    <p:sldId id="272" r:id="rId4"/>
    <p:sldId id="267" r:id="rId5"/>
    <p:sldId id="270" r:id="rId6"/>
    <p:sldId id="258" r:id="rId7"/>
    <p:sldId id="259" r:id="rId8"/>
    <p:sldId id="261" r:id="rId9"/>
    <p:sldId id="273" r:id="rId10"/>
    <p:sldId id="271" r:id="rId11"/>
    <p:sldId id="274" r:id="rId12"/>
    <p:sldId id="275" r:id="rId13"/>
    <p:sldId id="262" r:id="rId14"/>
    <p:sldId id="276" r:id="rId15"/>
    <p:sldId id="278"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39586FFE-9987-4A8A-B16E-1F239ADFE1A4}">
          <p14:sldIdLst>
            <p14:sldId id="256"/>
            <p14:sldId id="257"/>
            <p14:sldId id="272"/>
            <p14:sldId id="267"/>
            <p14:sldId id="270"/>
            <p14:sldId id="258"/>
            <p14:sldId id="259"/>
            <p14:sldId id="261"/>
            <p14:sldId id="273"/>
            <p14:sldId id="271"/>
            <p14:sldId id="274"/>
            <p14:sldId id="275"/>
            <p14:sldId id="262"/>
            <p14:sldId id="276"/>
            <p14:sldId id="278"/>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31E98C8-1BB1-8920-675A-E22D0D638DBC}" name="Rocky Shao" initials="RS" userId="S::rs16@icsd.k12.ny.us::777ab17e-11f0-44f3-b3b3-3b156ecc8028"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9ECB89"/>
    <a:srgbClr val="FBE5D6"/>
    <a:srgbClr val="C5E0B4"/>
    <a:srgbClr val="A9D18E"/>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955" autoAdjust="0"/>
    <p:restoredTop sz="93584" autoAdjust="0"/>
  </p:normalViewPr>
  <p:slideViewPr>
    <p:cSldViewPr snapToGrid="0">
      <p:cViewPr>
        <p:scale>
          <a:sx n="100" d="100"/>
          <a:sy n="100" d="100"/>
        </p:scale>
        <p:origin x="1512" y="31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8/10/relationships/authors" Target="authors.xml"/></Relationships>
</file>

<file path=ppt/comments/modernComment_10E_D0498A3D.xml><?xml version="1.0" encoding="utf-8"?>
<p188:cmLst xmlns:a="http://schemas.openxmlformats.org/drawingml/2006/main" xmlns:r="http://schemas.openxmlformats.org/officeDocument/2006/relationships" xmlns:p188="http://schemas.microsoft.com/office/powerpoint/2018/8/main">
  <p188:cm id="{DDC249F3-1B34-4EF1-AE08-C86732ED4BB2}" authorId="{A31E98C8-1BB1-8920-675A-E22D0D638DBC}" created="2024-07-31T19:41:54.441">
    <pc:sldMkLst xmlns:pc="http://schemas.microsoft.com/office/powerpoint/2013/main/command">
      <pc:docMk/>
      <pc:sldMk cId="3494480445" sldId="270"/>
    </pc:sldMkLst>
    <p188:txBody>
      <a:bodyPr/>
      <a:lstStyle/>
      <a:p>
        <a:r>
          <a:rPr lang="en-US"/>
          <a:t>You yi si </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FB448BB-C6C5-4F04-9BF7-47D1A33D2F72}" type="datetimeFigureOut">
              <a:rPr lang="en-US" smtClean="0"/>
              <a:t>7/31/2024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F03AD9F-B007-4459-8303-A0ADEA8D5F09}" type="slidenum">
              <a:rPr lang="en-US" smtClean="0"/>
              <a:t>‹#›</a:t>
            </a:fld>
            <a:endParaRPr lang="en-US"/>
          </a:p>
        </p:txBody>
      </p:sp>
    </p:spTree>
    <p:extLst>
      <p:ext uri="{BB962C8B-B14F-4D97-AF65-F5344CB8AC3E}">
        <p14:creationId xmlns:p14="http://schemas.microsoft.com/office/powerpoint/2010/main" val="9216532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F03AD9F-B007-4459-8303-A0ADEA8D5F09}" type="slidenum">
              <a:rPr lang="en-US" smtClean="0"/>
              <a:t>1</a:t>
            </a:fld>
            <a:endParaRPr lang="en-US"/>
          </a:p>
        </p:txBody>
      </p:sp>
    </p:spTree>
    <p:extLst>
      <p:ext uri="{BB962C8B-B14F-4D97-AF65-F5344CB8AC3E}">
        <p14:creationId xmlns:p14="http://schemas.microsoft.com/office/powerpoint/2010/main" val="40050791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effectLst/>
                <a:latin typeface="Arial" panose="020B0604020202020204" pitchFamily="34" charset="0"/>
              </a:rPr>
              <a:t>Advances in DNA sequencing technologies made it easier to generate pangenomes from representative individuals of target species. </a:t>
            </a:r>
            <a:r>
              <a:rPr lang="en-US" b="0" i="0" dirty="0" err="1">
                <a:effectLst/>
                <a:latin typeface="Arial" panose="020B0604020202020204" pitchFamily="34" charset="0"/>
              </a:rPr>
              <a:t>Pangenomic</a:t>
            </a:r>
            <a:r>
              <a:rPr lang="en-US" b="0" i="0" dirty="0">
                <a:effectLst/>
                <a:latin typeface="Arial" panose="020B0604020202020204" pitchFamily="34" charset="0"/>
              </a:rPr>
              <a:t> studies have also helped identifying beneficial traits and provided insight into breeding efforts to develop more robust crop varieties These studies have demonstrated success in recent plant research, uncovering evolution and diversity of different plant species and identifying deleterious mutations to facilitate breeding . </a:t>
            </a:r>
            <a:endParaRPr lang="en-US" dirty="0"/>
          </a:p>
        </p:txBody>
      </p:sp>
      <p:sp>
        <p:nvSpPr>
          <p:cNvPr id="4" name="Slide Number Placeholder 3"/>
          <p:cNvSpPr>
            <a:spLocks noGrp="1"/>
          </p:cNvSpPr>
          <p:nvPr>
            <p:ph type="sldNum" sz="quarter" idx="5"/>
          </p:nvPr>
        </p:nvSpPr>
        <p:spPr/>
        <p:txBody>
          <a:bodyPr/>
          <a:lstStyle/>
          <a:p>
            <a:fld id="{4F03AD9F-B007-4459-8303-A0ADEA8D5F09}" type="slidenum">
              <a:rPr lang="en-US" smtClean="0"/>
              <a:t>2</a:t>
            </a:fld>
            <a:endParaRPr lang="en-US"/>
          </a:p>
        </p:txBody>
      </p:sp>
    </p:spTree>
    <p:extLst>
      <p:ext uri="{BB962C8B-B14F-4D97-AF65-F5344CB8AC3E}">
        <p14:creationId xmlns:p14="http://schemas.microsoft.com/office/powerpoint/2010/main" val="716445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F03AD9F-B007-4459-8303-A0ADEA8D5F09}" type="slidenum">
              <a:rPr lang="en-US" smtClean="0"/>
              <a:t>3</a:t>
            </a:fld>
            <a:endParaRPr lang="en-US"/>
          </a:p>
        </p:txBody>
      </p:sp>
    </p:spTree>
    <p:extLst>
      <p:ext uri="{BB962C8B-B14F-4D97-AF65-F5344CB8AC3E}">
        <p14:creationId xmlns:p14="http://schemas.microsoft.com/office/powerpoint/2010/main" val="36676161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effectLst/>
                <a:latin typeface="Arial" panose="020B0604020202020204" pitchFamily="34" charset="0"/>
              </a:rPr>
              <a:t>Previous studies have shown patterns in cucumber domestication, highlighted key genes associated with important agronomic traits and the domestication process, providing valuable information for future breeding. </a:t>
            </a:r>
          </a:p>
          <a:p>
            <a:endParaRPr lang="en-US" dirty="0"/>
          </a:p>
        </p:txBody>
      </p:sp>
      <p:sp>
        <p:nvSpPr>
          <p:cNvPr id="4" name="Slide Number Placeholder 3"/>
          <p:cNvSpPr>
            <a:spLocks noGrp="1"/>
          </p:cNvSpPr>
          <p:nvPr>
            <p:ph type="sldNum" sz="quarter" idx="5"/>
          </p:nvPr>
        </p:nvSpPr>
        <p:spPr/>
        <p:txBody>
          <a:bodyPr/>
          <a:lstStyle/>
          <a:p>
            <a:fld id="{4F03AD9F-B007-4459-8303-A0ADEA8D5F09}" type="slidenum">
              <a:rPr lang="en-US" smtClean="0"/>
              <a:t>4</a:t>
            </a:fld>
            <a:endParaRPr lang="en-US"/>
          </a:p>
        </p:txBody>
      </p:sp>
    </p:spTree>
    <p:extLst>
      <p:ext uri="{BB962C8B-B14F-4D97-AF65-F5344CB8AC3E}">
        <p14:creationId xmlns:p14="http://schemas.microsoft.com/office/powerpoint/2010/main" val="19124077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Halkjsl</a:t>
            </a:r>
            <a:r>
              <a:rPr lang="en-US" dirty="0"/>
              <a:t> ala</a:t>
            </a:r>
          </a:p>
          <a:p>
            <a:r>
              <a:rPr lang="en-US" dirty="0" err="1"/>
              <a:t>Sfasf</a:t>
            </a:r>
            <a:r>
              <a:rPr lang="en-US" dirty="0"/>
              <a:t> </a:t>
            </a:r>
            <a:r>
              <a:rPr lang="en-US" dirty="0" err="1"/>
              <a:t>alsj</a:t>
            </a:r>
            <a:r>
              <a:rPr lang="en-US" dirty="0"/>
              <a:t> </a:t>
            </a:r>
            <a:r>
              <a:rPr lang="en-US" dirty="0" err="1"/>
              <a:t>fl;as</a:t>
            </a:r>
            <a:endParaRPr lang="en-US" dirty="0"/>
          </a:p>
          <a:p>
            <a:r>
              <a:rPr lang="en-US" dirty="0" err="1"/>
              <a:t>Dfaksldjflkasd</a:t>
            </a:r>
            <a:endParaRPr lang="en-US" dirty="0"/>
          </a:p>
          <a:p>
            <a:r>
              <a:rPr lang="en-US" dirty="0" err="1"/>
              <a:t>Fjasdlkfj</a:t>
            </a:r>
            <a:r>
              <a:rPr lang="en-US" dirty="0"/>
              <a:t> a</a:t>
            </a:r>
          </a:p>
          <a:p>
            <a:r>
              <a:rPr lang="en-US" dirty="0" err="1"/>
              <a:t>Sfjlkajsd</a:t>
            </a:r>
            <a:endParaRPr lang="en-US" dirty="0"/>
          </a:p>
          <a:p>
            <a:r>
              <a:rPr lang="en-US" dirty="0"/>
              <a:t>F aps </a:t>
            </a:r>
            <a:r>
              <a:rPr lang="en-US" dirty="0" err="1"/>
              <a:t>jfa</a:t>
            </a:r>
            <a:r>
              <a:rPr lang="en-US" dirty="0"/>
              <a:t> </a:t>
            </a:r>
          </a:p>
        </p:txBody>
      </p:sp>
      <p:sp>
        <p:nvSpPr>
          <p:cNvPr id="4" name="Slide Number Placeholder 3"/>
          <p:cNvSpPr>
            <a:spLocks noGrp="1"/>
          </p:cNvSpPr>
          <p:nvPr>
            <p:ph type="sldNum" sz="quarter" idx="5"/>
          </p:nvPr>
        </p:nvSpPr>
        <p:spPr/>
        <p:txBody>
          <a:bodyPr/>
          <a:lstStyle/>
          <a:p>
            <a:fld id="{4F03AD9F-B007-4459-8303-A0ADEA8D5F09}" type="slidenum">
              <a:rPr lang="en-US" smtClean="0"/>
              <a:t>5</a:t>
            </a:fld>
            <a:endParaRPr lang="en-US"/>
          </a:p>
        </p:txBody>
      </p:sp>
    </p:spTree>
    <p:extLst>
      <p:ext uri="{BB962C8B-B14F-4D97-AF65-F5344CB8AC3E}">
        <p14:creationId xmlns:p14="http://schemas.microsoft.com/office/powerpoint/2010/main" val="41783074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F03AD9F-B007-4459-8303-A0ADEA8D5F09}" type="slidenum">
              <a:rPr lang="en-US" smtClean="0"/>
              <a:t>6</a:t>
            </a:fld>
            <a:endParaRPr lang="en-US"/>
          </a:p>
        </p:txBody>
      </p:sp>
    </p:spTree>
    <p:extLst>
      <p:ext uri="{BB962C8B-B14F-4D97-AF65-F5344CB8AC3E}">
        <p14:creationId xmlns:p14="http://schemas.microsoft.com/office/powerpoint/2010/main" val="24275080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F03AD9F-B007-4459-8303-A0ADEA8D5F09}" type="slidenum">
              <a:rPr lang="en-US" smtClean="0"/>
              <a:t>13</a:t>
            </a:fld>
            <a:endParaRPr lang="en-US"/>
          </a:p>
        </p:txBody>
      </p:sp>
    </p:spTree>
    <p:extLst>
      <p:ext uri="{BB962C8B-B14F-4D97-AF65-F5344CB8AC3E}">
        <p14:creationId xmlns:p14="http://schemas.microsoft.com/office/powerpoint/2010/main" val="27441958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70A0-8A3A-BE6B-8C24-92DE44A2935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3676BAE-6730-8F25-E717-AD4EB0F6F29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40E6E11-CD33-AF3B-9CEE-4E24DE70BC0A}"/>
              </a:ext>
            </a:extLst>
          </p:cNvPr>
          <p:cNvSpPr>
            <a:spLocks noGrp="1"/>
          </p:cNvSpPr>
          <p:nvPr>
            <p:ph type="dt" sz="half" idx="10"/>
          </p:nvPr>
        </p:nvSpPr>
        <p:spPr/>
        <p:txBody>
          <a:bodyPr/>
          <a:lstStyle/>
          <a:p>
            <a:fld id="{F9F79D72-DD19-4896-A6DC-CD16540B19D4}" type="datetimeFigureOut">
              <a:rPr lang="en-US" smtClean="0"/>
              <a:t>7/31/2024</a:t>
            </a:fld>
            <a:endParaRPr lang="en-US"/>
          </a:p>
        </p:txBody>
      </p:sp>
      <p:sp>
        <p:nvSpPr>
          <p:cNvPr id="5" name="Footer Placeholder 4">
            <a:extLst>
              <a:ext uri="{FF2B5EF4-FFF2-40B4-BE49-F238E27FC236}">
                <a16:creationId xmlns:a16="http://schemas.microsoft.com/office/drawing/2014/main" id="{32D31544-94FE-64DE-6158-C478E94544C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25B821A-109E-144F-4E8D-B8FF6BF5F3AF}"/>
              </a:ext>
            </a:extLst>
          </p:cNvPr>
          <p:cNvSpPr>
            <a:spLocks noGrp="1"/>
          </p:cNvSpPr>
          <p:nvPr>
            <p:ph type="sldNum" sz="quarter" idx="12"/>
          </p:nvPr>
        </p:nvSpPr>
        <p:spPr/>
        <p:txBody>
          <a:bodyPr/>
          <a:lstStyle/>
          <a:p>
            <a:fld id="{2AF5FD71-914B-43F8-B373-36F35ACB734B}" type="slidenum">
              <a:rPr lang="en-US" smtClean="0"/>
              <a:t>‹#›</a:t>
            </a:fld>
            <a:endParaRPr lang="en-US"/>
          </a:p>
        </p:txBody>
      </p:sp>
    </p:spTree>
    <p:extLst>
      <p:ext uri="{BB962C8B-B14F-4D97-AF65-F5344CB8AC3E}">
        <p14:creationId xmlns:p14="http://schemas.microsoft.com/office/powerpoint/2010/main" val="28889501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44E535-97E3-80F6-E4A8-A1372F665E2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4B10E28-5509-9A4F-C0FB-E5CD074A255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097338E-012B-8D23-7ECA-58B606D9A965}"/>
              </a:ext>
            </a:extLst>
          </p:cNvPr>
          <p:cNvSpPr>
            <a:spLocks noGrp="1"/>
          </p:cNvSpPr>
          <p:nvPr>
            <p:ph type="dt" sz="half" idx="10"/>
          </p:nvPr>
        </p:nvSpPr>
        <p:spPr/>
        <p:txBody>
          <a:bodyPr/>
          <a:lstStyle/>
          <a:p>
            <a:fld id="{F9F79D72-DD19-4896-A6DC-CD16540B19D4}" type="datetimeFigureOut">
              <a:rPr lang="en-US" smtClean="0"/>
              <a:t>7/31/2024</a:t>
            </a:fld>
            <a:endParaRPr lang="en-US"/>
          </a:p>
        </p:txBody>
      </p:sp>
      <p:sp>
        <p:nvSpPr>
          <p:cNvPr id="5" name="Footer Placeholder 4">
            <a:extLst>
              <a:ext uri="{FF2B5EF4-FFF2-40B4-BE49-F238E27FC236}">
                <a16:creationId xmlns:a16="http://schemas.microsoft.com/office/drawing/2014/main" id="{DF2E501F-CF72-3BEC-76DA-777F5E71D8D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902CDBD-5679-8781-C049-D544A5F17E36}"/>
              </a:ext>
            </a:extLst>
          </p:cNvPr>
          <p:cNvSpPr>
            <a:spLocks noGrp="1"/>
          </p:cNvSpPr>
          <p:nvPr>
            <p:ph type="sldNum" sz="quarter" idx="12"/>
          </p:nvPr>
        </p:nvSpPr>
        <p:spPr/>
        <p:txBody>
          <a:bodyPr/>
          <a:lstStyle/>
          <a:p>
            <a:fld id="{2AF5FD71-914B-43F8-B373-36F35ACB734B}" type="slidenum">
              <a:rPr lang="en-US" smtClean="0"/>
              <a:t>‹#›</a:t>
            </a:fld>
            <a:endParaRPr lang="en-US"/>
          </a:p>
        </p:txBody>
      </p:sp>
    </p:spTree>
    <p:extLst>
      <p:ext uri="{BB962C8B-B14F-4D97-AF65-F5344CB8AC3E}">
        <p14:creationId xmlns:p14="http://schemas.microsoft.com/office/powerpoint/2010/main" val="40624790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E0661A8-85D4-0F0E-6C46-61F882055DC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67B009F-EDAB-9A41-F45B-CC3EDE3F910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898B22F-2CA5-6E6C-9EB6-566A0505C5BB}"/>
              </a:ext>
            </a:extLst>
          </p:cNvPr>
          <p:cNvSpPr>
            <a:spLocks noGrp="1"/>
          </p:cNvSpPr>
          <p:nvPr>
            <p:ph type="dt" sz="half" idx="10"/>
          </p:nvPr>
        </p:nvSpPr>
        <p:spPr/>
        <p:txBody>
          <a:bodyPr/>
          <a:lstStyle/>
          <a:p>
            <a:fld id="{F9F79D72-DD19-4896-A6DC-CD16540B19D4}" type="datetimeFigureOut">
              <a:rPr lang="en-US" smtClean="0"/>
              <a:t>7/31/2024</a:t>
            </a:fld>
            <a:endParaRPr lang="en-US"/>
          </a:p>
        </p:txBody>
      </p:sp>
      <p:sp>
        <p:nvSpPr>
          <p:cNvPr id="5" name="Footer Placeholder 4">
            <a:extLst>
              <a:ext uri="{FF2B5EF4-FFF2-40B4-BE49-F238E27FC236}">
                <a16:creationId xmlns:a16="http://schemas.microsoft.com/office/drawing/2014/main" id="{F03DCD17-2E6E-8F9A-478B-F2FE8267577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9B26675-4509-466D-A580-5B294A54B00A}"/>
              </a:ext>
            </a:extLst>
          </p:cNvPr>
          <p:cNvSpPr>
            <a:spLocks noGrp="1"/>
          </p:cNvSpPr>
          <p:nvPr>
            <p:ph type="sldNum" sz="quarter" idx="12"/>
          </p:nvPr>
        </p:nvSpPr>
        <p:spPr/>
        <p:txBody>
          <a:bodyPr/>
          <a:lstStyle/>
          <a:p>
            <a:fld id="{2AF5FD71-914B-43F8-B373-36F35ACB734B}" type="slidenum">
              <a:rPr lang="en-US" smtClean="0"/>
              <a:t>‹#›</a:t>
            </a:fld>
            <a:endParaRPr lang="en-US"/>
          </a:p>
        </p:txBody>
      </p:sp>
    </p:spTree>
    <p:extLst>
      <p:ext uri="{BB962C8B-B14F-4D97-AF65-F5344CB8AC3E}">
        <p14:creationId xmlns:p14="http://schemas.microsoft.com/office/powerpoint/2010/main" val="11654845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5A253-ADCC-548E-AED7-C8515EEF33A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A39F99F-F4BB-E510-1DF1-FEF95A5BC86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8BD4EC2-8138-EFBD-A75C-18BB780CAB38}"/>
              </a:ext>
            </a:extLst>
          </p:cNvPr>
          <p:cNvSpPr>
            <a:spLocks noGrp="1"/>
          </p:cNvSpPr>
          <p:nvPr>
            <p:ph type="dt" sz="half" idx="10"/>
          </p:nvPr>
        </p:nvSpPr>
        <p:spPr/>
        <p:txBody>
          <a:bodyPr/>
          <a:lstStyle/>
          <a:p>
            <a:fld id="{F9F79D72-DD19-4896-A6DC-CD16540B19D4}" type="datetimeFigureOut">
              <a:rPr lang="en-US" smtClean="0"/>
              <a:t>7/31/2024</a:t>
            </a:fld>
            <a:endParaRPr lang="en-US"/>
          </a:p>
        </p:txBody>
      </p:sp>
      <p:sp>
        <p:nvSpPr>
          <p:cNvPr id="5" name="Footer Placeholder 4">
            <a:extLst>
              <a:ext uri="{FF2B5EF4-FFF2-40B4-BE49-F238E27FC236}">
                <a16:creationId xmlns:a16="http://schemas.microsoft.com/office/drawing/2014/main" id="{CD393AFC-782C-FB3F-36BE-7D7EC46AF74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8A66BDA-0F32-D8DE-DC9D-00FCC673F3DE}"/>
              </a:ext>
            </a:extLst>
          </p:cNvPr>
          <p:cNvSpPr>
            <a:spLocks noGrp="1"/>
          </p:cNvSpPr>
          <p:nvPr>
            <p:ph type="sldNum" sz="quarter" idx="12"/>
          </p:nvPr>
        </p:nvSpPr>
        <p:spPr/>
        <p:txBody>
          <a:bodyPr/>
          <a:lstStyle/>
          <a:p>
            <a:fld id="{2AF5FD71-914B-43F8-B373-36F35ACB734B}" type="slidenum">
              <a:rPr lang="en-US" smtClean="0"/>
              <a:t>‹#›</a:t>
            </a:fld>
            <a:endParaRPr lang="en-US"/>
          </a:p>
        </p:txBody>
      </p:sp>
    </p:spTree>
    <p:extLst>
      <p:ext uri="{BB962C8B-B14F-4D97-AF65-F5344CB8AC3E}">
        <p14:creationId xmlns:p14="http://schemas.microsoft.com/office/powerpoint/2010/main" val="24478245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983916-4F54-C260-64C9-5177363BF22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08CCC0C-7FE5-2E4A-9E74-AE2B27A8044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9D60B20-57C9-AAF8-3B43-7DC1DCB6F9F1}"/>
              </a:ext>
            </a:extLst>
          </p:cNvPr>
          <p:cNvSpPr>
            <a:spLocks noGrp="1"/>
          </p:cNvSpPr>
          <p:nvPr>
            <p:ph type="dt" sz="half" idx="10"/>
          </p:nvPr>
        </p:nvSpPr>
        <p:spPr/>
        <p:txBody>
          <a:bodyPr/>
          <a:lstStyle/>
          <a:p>
            <a:fld id="{F9F79D72-DD19-4896-A6DC-CD16540B19D4}" type="datetimeFigureOut">
              <a:rPr lang="en-US" smtClean="0"/>
              <a:t>7/31/2024</a:t>
            </a:fld>
            <a:endParaRPr lang="en-US"/>
          </a:p>
        </p:txBody>
      </p:sp>
      <p:sp>
        <p:nvSpPr>
          <p:cNvPr id="5" name="Footer Placeholder 4">
            <a:extLst>
              <a:ext uri="{FF2B5EF4-FFF2-40B4-BE49-F238E27FC236}">
                <a16:creationId xmlns:a16="http://schemas.microsoft.com/office/drawing/2014/main" id="{DBD2F797-B639-CAA5-CB6B-1A4C2892A98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12D86F2-3598-F52C-F0FA-864D9F0ACE24}"/>
              </a:ext>
            </a:extLst>
          </p:cNvPr>
          <p:cNvSpPr>
            <a:spLocks noGrp="1"/>
          </p:cNvSpPr>
          <p:nvPr>
            <p:ph type="sldNum" sz="quarter" idx="12"/>
          </p:nvPr>
        </p:nvSpPr>
        <p:spPr/>
        <p:txBody>
          <a:bodyPr/>
          <a:lstStyle/>
          <a:p>
            <a:fld id="{2AF5FD71-914B-43F8-B373-36F35ACB734B}" type="slidenum">
              <a:rPr lang="en-US" smtClean="0"/>
              <a:t>‹#›</a:t>
            </a:fld>
            <a:endParaRPr lang="en-US"/>
          </a:p>
        </p:txBody>
      </p:sp>
    </p:spTree>
    <p:extLst>
      <p:ext uri="{BB962C8B-B14F-4D97-AF65-F5344CB8AC3E}">
        <p14:creationId xmlns:p14="http://schemas.microsoft.com/office/powerpoint/2010/main" val="20939312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8580D8-FE33-6F21-E50B-EC9F64FDACD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1EC5582-79F4-DA23-6B63-2E7B745EF85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45E0B81-EA64-57E4-3044-E43DF9E549D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37727C3-BAB0-A92B-5192-B47D1EF80D05}"/>
              </a:ext>
            </a:extLst>
          </p:cNvPr>
          <p:cNvSpPr>
            <a:spLocks noGrp="1"/>
          </p:cNvSpPr>
          <p:nvPr>
            <p:ph type="dt" sz="half" idx="10"/>
          </p:nvPr>
        </p:nvSpPr>
        <p:spPr/>
        <p:txBody>
          <a:bodyPr/>
          <a:lstStyle/>
          <a:p>
            <a:fld id="{F9F79D72-DD19-4896-A6DC-CD16540B19D4}" type="datetimeFigureOut">
              <a:rPr lang="en-US" smtClean="0"/>
              <a:t>7/31/2024</a:t>
            </a:fld>
            <a:endParaRPr lang="en-US"/>
          </a:p>
        </p:txBody>
      </p:sp>
      <p:sp>
        <p:nvSpPr>
          <p:cNvPr id="6" name="Footer Placeholder 5">
            <a:extLst>
              <a:ext uri="{FF2B5EF4-FFF2-40B4-BE49-F238E27FC236}">
                <a16:creationId xmlns:a16="http://schemas.microsoft.com/office/drawing/2014/main" id="{6916A3BE-8B61-51F5-D3C8-228E399C54F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93089CD-0BAB-6CFC-AF1B-420216B072E8}"/>
              </a:ext>
            </a:extLst>
          </p:cNvPr>
          <p:cNvSpPr>
            <a:spLocks noGrp="1"/>
          </p:cNvSpPr>
          <p:nvPr>
            <p:ph type="sldNum" sz="quarter" idx="12"/>
          </p:nvPr>
        </p:nvSpPr>
        <p:spPr/>
        <p:txBody>
          <a:bodyPr/>
          <a:lstStyle/>
          <a:p>
            <a:fld id="{2AF5FD71-914B-43F8-B373-36F35ACB734B}" type="slidenum">
              <a:rPr lang="en-US" smtClean="0"/>
              <a:t>‹#›</a:t>
            </a:fld>
            <a:endParaRPr lang="en-US"/>
          </a:p>
        </p:txBody>
      </p:sp>
    </p:spTree>
    <p:extLst>
      <p:ext uri="{BB962C8B-B14F-4D97-AF65-F5344CB8AC3E}">
        <p14:creationId xmlns:p14="http://schemas.microsoft.com/office/powerpoint/2010/main" val="21503871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F5DB7F-7FFA-F71D-11CD-53F99FB7E93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C9A8A1D-842D-FC3B-0F96-5637F1FA48A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A36E794-74D4-9BC9-90D1-BA17D987754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019CB54-93D3-9ADF-5C0B-6347C10DB4D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2EABBC2-8ECB-1C3D-0983-7EBCE7B958D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835E453-974B-252E-06AE-44BD2DF092BA}"/>
              </a:ext>
            </a:extLst>
          </p:cNvPr>
          <p:cNvSpPr>
            <a:spLocks noGrp="1"/>
          </p:cNvSpPr>
          <p:nvPr>
            <p:ph type="dt" sz="half" idx="10"/>
          </p:nvPr>
        </p:nvSpPr>
        <p:spPr/>
        <p:txBody>
          <a:bodyPr/>
          <a:lstStyle/>
          <a:p>
            <a:fld id="{F9F79D72-DD19-4896-A6DC-CD16540B19D4}" type="datetimeFigureOut">
              <a:rPr lang="en-US" smtClean="0"/>
              <a:t>7/31/2024</a:t>
            </a:fld>
            <a:endParaRPr lang="en-US"/>
          </a:p>
        </p:txBody>
      </p:sp>
      <p:sp>
        <p:nvSpPr>
          <p:cNvPr id="8" name="Footer Placeholder 7">
            <a:extLst>
              <a:ext uri="{FF2B5EF4-FFF2-40B4-BE49-F238E27FC236}">
                <a16:creationId xmlns:a16="http://schemas.microsoft.com/office/drawing/2014/main" id="{2730B16E-8EC2-AAE6-37E0-6B253901FC9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B3297DB-0566-FF1C-697E-1AFA6F9F7807}"/>
              </a:ext>
            </a:extLst>
          </p:cNvPr>
          <p:cNvSpPr>
            <a:spLocks noGrp="1"/>
          </p:cNvSpPr>
          <p:nvPr>
            <p:ph type="sldNum" sz="quarter" idx="12"/>
          </p:nvPr>
        </p:nvSpPr>
        <p:spPr/>
        <p:txBody>
          <a:bodyPr/>
          <a:lstStyle/>
          <a:p>
            <a:fld id="{2AF5FD71-914B-43F8-B373-36F35ACB734B}" type="slidenum">
              <a:rPr lang="en-US" smtClean="0"/>
              <a:t>‹#›</a:t>
            </a:fld>
            <a:endParaRPr lang="en-US"/>
          </a:p>
        </p:txBody>
      </p:sp>
    </p:spTree>
    <p:extLst>
      <p:ext uri="{BB962C8B-B14F-4D97-AF65-F5344CB8AC3E}">
        <p14:creationId xmlns:p14="http://schemas.microsoft.com/office/powerpoint/2010/main" val="36775810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494124-4C9B-A474-3FA0-A4F97EEB276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6B10B43-DC83-0E4A-4E0E-D11C8BDA1854}"/>
              </a:ext>
            </a:extLst>
          </p:cNvPr>
          <p:cNvSpPr>
            <a:spLocks noGrp="1"/>
          </p:cNvSpPr>
          <p:nvPr>
            <p:ph type="dt" sz="half" idx="10"/>
          </p:nvPr>
        </p:nvSpPr>
        <p:spPr/>
        <p:txBody>
          <a:bodyPr/>
          <a:lstStyle/>
          <a:p>
            <a:fld id="{F9F79D72-DD19-4896-A6DC-CD16540B19D4}" type="datetimeFigureOut">
              <a:rPr lang="en-US" smtClean="0"/>
              <a:t>7/31/2024</a:t>
            </a:fld>
            <a:endParaRPr lang="en-US"/>
          </a:p>
        </p:txBody>
      </p:sp>
      <p:sp>
        <p:nvSpPr>
          <p:cNvPr id="4" name="Footer Placeholder 3">
            <a:extLst>
              <a:ext uri="{FF2B5EF4-FFF2-40B4-BE49-F238E27FC236}">
                <a16:creationId xmlns:a16="http://schemas.microsoft.com/office/drawing/2014/main" id="{BFD13C84-93E6-A89F-3561-C865DBCDA28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5BD2B27-53F8-4DDE-8631-F3C9EF18A5F0}"/>
              </a:ext>
            </a:extLst>
          </p:cNvPr>
          <p:cNvSpPr>
            <a:spLocks noGrp="1"/>
          </p:cNvSpPr>
          <p:nvPr>
            <p:ph type="sldNum" sz="quarter" idx="12"/>
          </p:nvPr>
        </p:nvSpPr>
        <p:spPr/>
        <p:txBody>
          <a:bodyPr/>
          <a:lstStyle/>
          <a:p>
            <a:fld id="{2AF5FD71-914B-43F8-B373-36F35ACB734B}" type="slidenum">
              <a:rPr lang="en-US" smtClean="0"/>
              <a:t>‹#›</a:t>
            </a:fld>
            <a:endParaRPr lang="en-US"/>
          </a:p>
        </p:txBody>
      </p:sp>
    </p:spTree>
    <p:extLst>
      <p:ext uri="{BB962C8B-B14F-4D97-AF65-F5344CB8AC3E}">
        <p14:creationId xmlns:p14="http://schemas.microsoft.com/office/powerpoint/2010/main" val="6441797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9A2A764-B4D9-7857-516F-34E4673D270F}"/>
              </a:ext>
            </a:extLst>
          </p:cNvPr>
          <p:cNvSpPr>
            <a:spLocks noGrp="1"/>
          </p:cNvSpPr>
          <p:nvPr>
            <p:ph type="dt" sz="half" idx="10"/>
          </p:nvPr>
        </p:nvSpPr>
        <p:spPr/>
        <p:txBody>
          <a:bodyPr/>
          <a:lstStyle/>
          <a:p>
            <a:fld id="{F9F79D72-DD19-4896-A6DC-CD16540B19D4}" type="datetimeFigureOut">
              <a:rPr lang="en-US" smtClean="0"/>
              <a:t>7/31/2024</a:t>
            </a:fld>
            <a:endParaRPr lang="en-US"/>
          </a:p>
        </p:txBody>
      </p:sp>
      <p:sp>
        <p:nvSpPr>
          <p:cNvPr id="3" name="Footer Placeholder 2">
            <a:extLst>
              <a:ext uri="{FF2B5EF4-FFF2-40B4-BE49-F238E27FC236}">
                <a16:creationId xmlns:a16="http://schemas.microsoft.com/office/drawing/2014/main" id="{755ECCF3-FDB5-0295-2BD5-518B5C33525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015F8EF-ACA9-64A8-82A3-7DE8666FDE73}"/>
              </a:ext>
            </a:extLst>
          </p:cNvPr>
          <p:cNvSpPr>
            <a:spLocks noGrp="1"/>
          </p:cNvSpPr>
          <p:nvPr>
            <p:ph type="sldNum" sz="quarter" idx="12"/>
          </p:nvPr>
        </p:nvSpPr>
        <p:spPr/>
        <p:txBody>
          <a:bodyPr/>
          <a:lstStyle/>
          <a:p>
            <a:fld id="{2AF5FD71-914B-43F8-B373-36F35ACB734B}" type="slidenum">
              <a:rPr lang="en-US" smtClean="0"/>
              <a:t>‹#›</a:t>
            </a:fld>
            <a:endParaRPr lang="en-US"/>
          </a:p>
        </p:txBody>
      </p:sp>
    </p:spTree>
    <p:extLst>
      <p:ext uri="{BB962C8B-B14F-4D97-AF65-F5344CB8AC3E}">
        <p14:creationId xmlns:p14="http://schemas.microsoft.com/office/powerpoint/2010/main" val="25770928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2037CE-98E8-467E-C535-E17C5A1D089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78435B0-3DE1-3E53-CB5B-3ACCE325A71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1719E48-B53B-88BB-DEF3-C052AD0209B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5A0A695-5C95-BA88-BA2F-1E307AFA8568}"/>
              </a:ext>
            </a:extLst>
          </p:cNvPr>
          <p:cNvSpPr>
            <a:spLocks noGrp="1"/>
          </p:cNvSpPr>
          <p:nvPr>
            <p:ph type="dt" sz="half" idx="10"/>
          </p:nvPr>
        </p:nvSpPr>
        <p:spPr/>
        <p:txBody>
          <a:bodyPr/>
          <a:lstStyle/>
          <a:p>
            <a:fld id="{F9F79D72-DD19-4896-A6DC-CD16540B19D4}" type="datetimeFigureOut">
              <a:rPr lang="en-US" smtClean="0"/>
              <a:t>7/31/2024</a:t>
            </a:fld>
            <a:endParaRPr lang="en-US"/>
          </a:p>
        </p:txBody>
      </p:sp>
      <p:sp>
        <p:nvSpPr>
          <p:cNvPr id="6" name="Footer Placeholder 5">
            <a:extLst>
              <a:ext uri="{FF2B5EF4-FFF2-40B4-BE49-F238E27FC236}">
                <a16:creationId xmlns:a16="http://schemas.microsoft.com/office/drawing/2014/main" id="{20E5A363-83DE-8858-C0FD-3093D9202CF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E36585A-324C-DD7A-00CE-663AD5B6B22B}"/>
              </a:ext>
            </a:extLst>
          </p:cNvPr>
          <p:cNvSpPr>
            <a:spLocks noGrp="1"/>
          </p:cNvSpPr>
          <p:nvPr>
            <p:ph type="sldNum" sz="quarter" idx="12"/>
          </p:nvPr>
        </p:nvSpPr>
        <p:spPr/>
        <p:txBody>
          <a:bodyPr/>
          <a:lstStyle/>
          <a:p>
            <a:fld id="{2AF5FD71-914B-43F8-B373-36F35ACB734B}" type="slidenum">
              <a:rPr lang="en-US" smtClean="0"/>
              <a:t>‹#›</a:t>
            </a:fld>
            <a:endParaRPr lang="en-US"/>
          </a:p>
        </p:txBody>
      </p:sp>
    </p:spTree>
    <p:extLst>
      <p:ext uri="{BB962C8B-B14F-4D97-AF65-F5344CB8AC3E}">
        <p14:creationId xmlns:p14="http://schemas.microsoft.com/office/powerpoint/2010/main" val="22792479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B5CA3F-1D91-B2B6-47BF-67969AF9726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E7BC0FA-C1EE-DC1D-D39D-3FBE9E7A4A7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2D476DE-D6B9-B420-E9A9-345C3EEE7E8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51B2B07-D008-38EB-9261-C6259F744470}"/>
              </a:ext>
            </a:extLst>
          </p:cNvPr>
          <p:cNvSpPr>
            <a:spLocks noGrp="1"/>
          </p:cNvSpPr>
          <p:nvPr>
            <p:ph type="dt" sz="half" idx="10"/>
          </p:nvPr>
        </p:nvSpPr>
        <p:spPr/>
        <p:txBody>
          <a:bodyPr/>
          <a:lstStyle/>
          <a:p>
            <a:fld id="{F9F79D72-DD19-4896-A6DC-CD16540B19D4}" type="datetimeFigureOut">
              <a:rPr lang="en-US" smtClean="0"/>
              <a:t>7/31/2024</a:t>
            </a:fld>
            <a:endParaRPr lang="en-US"/>
          </a:p>
        </p:txBody>
      </p:sp>
      <p:sp>
        <p:nvSpPr>
          <p:cNvPr id="6" name="Footer Placeholder 5">
            <a:extLst>
              <a:ext uri="{FF2B5EF4-FFF2-40B4-BE49-F238E27FC236}">
                <a16:creationId xmlns:a16="http://schemas.microsoft.com/office/drawing/2014/main" id="{611F829F-99ED-2AEF-2073-7ECDE06CDC7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3C71C86-621B-1401-4C50-040BD6A21FD2}"/>
              </a:ext>
            </a:extLst>
          </p:cNvPr>
          <p:cNvSpPr>
            <a:spLocks noGrp="1"/>
          </p:cNvSpPr>
          <p:nvPr>
            <p:ph type="sldNum" sz="quarter" idx="12"/>
          </p:nvPr>
        </p:nvSpPr>
        <p:spPr/>
        <p:txBody>
          <a:bodyPr/>
          <a:lstStyle/>
          <a:p>
            <a:fld id="{2AF5FD71-914B-43F8-B373-36F35ACB734B}" type="slidenum">
              <a:rPr lang="en-US" smtClean="0"/>
              <a:t>‹#›</a:t>
            </a:fld>
            <a:endParaRPr lang="en-US"/>
          </a:p>
        </p:txBody>
      </p:sp>
    </p:spTree>
    <p:extLst>
      <p:ext uri="{BB962C8B-B14F-4D97-AF65-F5344CB8AC3E}">
        <p14:creationId xmlns:p14="http://schemas.microsoft.com/office/powerpoint/2010/main" val="11268260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DA68FBD-8A4B-2081-15B9-4657C98AC2C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A1E7FF6-E87C-9DD8-0482-FE18B998CA9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2C1E830-0137-F1A5-B3F7-0B3489AA421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9F79D72-DD19-4896-A6DC-CD16540B19D4}" type="datetimeFigureOut">
              <a:rPr lang="en-US" smtClean="0"/>
              <a:t>7/31/2024</a:t>
            </a:fld>
            <a:endParaRPr lang="en-US"/>
          </a:p>
        </p:txBody>
      </p:sp>
      <p:sp>
        <p:nvSpPr>
          <p:cNvPr id="5" name="Footer Placeholder 4">
            <a:extLst>
              <a:ext uri="{FF2B5EF4-FFF2-40B4-BE49-F238E27FC236}">
                <a16:creationId xmlns:a16="http://schemas.microsoft.com/office/drawing/2014/main" id="{06E239B1-A0FE-E559-6AA5-50FE01A3B62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4D2B8D7-5AF2-BCAE-3561-3B38A014A32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AF5FD71-914B-43F8-B373-36F35ACB734B}" type="slidenum">
              <a:rPr lang="en-US" smtClean="0"/>
              <a:t>‹#›</a:t>
            </a:fld>
            <a:endParaRPr lang="en-US"/>
          </a:p>
        </p:txBody>
      </p:sp>
    </p:spTree>
    <p:extLst>
      <p:ext uri="{BB962C8B-B14F-4D97-AF65-F5344CB8AC3E}">
        <p14:creationId xmlns:p14="http://schemas.microsoft.com/office/powerpoint/2010/main" val="18269272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jpeg"/></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4.jpeg"/><Relationship Id="rId5" Type="http://schemas.openxmlformats.org/officeDocument/2006/relationships/image" Target="../media/image3.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8" Type="http://schemas.openxmlformats.org/officeDocument/2006/relationships/image" Target="../media/image10.jpeg"/><Relationship Id="rId3" Type="http://schemas.openxmlformats.org/officeDocument/2006/relationships/image" Target="../media/image5.jpeg"/><Relationship Id="rId7"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jpe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microsoft.com/office/2018/10/relationships/comments" Target="../comments/modernComment_10E_D0498A3D.xml"/><Relationship Id="rId7" Type="http://schemas.openxmlformats.org/officeDocument/2006/relationships/image" Target="../media/image16.jpe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6">
            <a:lumMod val="40000"/>
            <a:lumOff val="6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E0FC66-9794-A171-0212-CC08511EC1DD}"/>
              </a:ext>
            </a:extLst>
          </p:cNvPr>
          <p:cNvSpPr>
            <a:spLocks noGrp="1"/>
          </p:cNvSpPr>
          <p:nvPr>
            <p:ph type="ctrTitle"/>
          </p:nvPr>
        </p:nvSpPr>
        <p:spPr/>
        <p:txBody>
          <a:bodyPr>
            <a:normAutofit/>
          </a:bodyPr>
          <a:lstStyle/>
          <a:p>
            <a:r>
              <a:rPr lang="en-US" b="1" dirty="0"/>
              <a:t>Gene-Based </a:t>
            </a:r>
            <a:br>
              <a:rPr lang="en-US" b="1" dirty="0"/>
            </a:br>
            <a:r>
              <a:rPr lang="en-US" b="1" dirty="0"/>
              <a:t>Pangenome of Cucumber</a:t>
            </a:r>
          </a:p>
        </p:txBody>
      </p:sp>
      <p:sp>
        <p:nvSpPr>
          <p:cNvPr id="3" name="Subtitle 2">
            <a:extLst>
              <a:ext uri="{FF2B5EF4-FFF2-40B4-BE49-F238E27FC236}">
                <a16:creationId xmlns:a16="http://schemas.microsoft.com/office/drawing/2014/main" id="{9837F3AA-ECD1-084A-8933-663B822C4359}"/>
              </a:ext>
            </a:extLst>
          </p:cNvPr>
          <p:cNvSpPr>
            <a:spLocks noGrp="1"/>
          </p:cNvSpPr>
          <p:nvPr>
            <p:ph type="subTitle" idx="1"/>
          </p:nvPr>
        </p:nvSpPr>
        <p:spPr>
          <a:xfrm>
            <a:off x="1524000" y="3725863"/>
            <a:ext cx="9144000" cy="1655762"/>
          </a:xfrm>
        </p:spPr>
        <p:txBody>
          <a:bodyPr/>
          <a:lstStyle/>
          <a:p>
            <a:r>
              <a:rPr lang="en-US" dirty="0"/>
              <a:t>Rocky Shao</a:t>
            </a:r>
          </a:p>
        </p:txBody>
      </p:sp>
      <p:sp>
        <p:nvSpPr>
          <p:cNvPr id="5" name="TextBox 4">
            <a:extLst>
              <a:ext uri="{FF2B5EF4-FFF2-40B4-BE49-F238E27FC236}">
                <a16:creationId xmlns:a16="http://schemas.microsoft.com/office/drawing/2014/main" id="{FB01D789-EDFB-8551-840E-E97BA6FC8BE1}"/>
              </a:ext>
            </a:extLst>
          </p:cNvPr>
          <p:cNvSpPr txBox="1"/>
          <p:nvPr/>
        </p:nvSpPr>
        <p:spPr>
          <a:xfrm>
            <a:off x="5477774" y="4184066"/>
            <a:ext cx="2173857" cy="369678"/>
          </a:xfrm>
          <a:prstGeom prst="rect">
            <a:avLst/>
          </a:prstGeom>
          <a:noFill/>
        </p:spPr>
        <p:txBody>
          <a:bodyPr wrap="square" rtlCol="0">
            <a:spAutoFit/>
          </a:bodyPr>
          <a:lstStyle/>
          <a:p>
            <a:r>
              <a:rPr lang="en-US" dirty="0"/>
              <a:t>2024/08/02</a:t>
            </a:r>
          </a:p>
        </p:txBody>
      </p:sp>
    </p:spTree>
    <p:extLst>
      <p:ext uri="{BB962C8B-B14F-4D97-AF65-F5344CB8AC3E}">
        <p14:creationId xmlns:p14="http://schemas.microsoft.com/office/powerpoint/2010/main" val="37714817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Rounded Corners 17">
            <a:extLst>
              <a:ext uri="{FF2B5EF4-FFF2-40B4-BE49-F238E27FC236}">
                <a16:creationId xmlns:a16="http://schemas.microsoft.com/office/drawing/2014/main" id="{02C83BC6-EE58-8175-6EBF-88B62DDCA0CA}"/>
              </a:ext>
            </a:extLst>
          </p:cNvPr>
          <p:cNvSpPr/>
          <p:nvPr/>
        </p:nvSpPr>
        <p:spPr>
          <a:xfrm>
            <a:off x="1606928" y="5807385"/>
            <a:ext cx="2154829" cy="646331"/>
          </a:xfrm>
          <a:prstGeom prst="roundRect">
            <a:avLst/>
          </a:prstGeom>
          <a:solidFill>
            <a:schemeClr val="accent1">
              <a:lumMod val="60000"/>
              <a:lumOff val="40000"/>
            </a:schemeClr>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dirty="0">
                <a:solidFill>
                  <a:schemeClr val="tx1"/>
                </a:solidFill>
              </a:rPr>
              <a:t>I=1.5</a:t>
            </a:r>
          </a:p>
        </p:txBody>
      </p:sp>
      <p:sp>
        <p:nvSpPr>
          <p:cNvPr id="4" name="Rectangle: Rounded Corners 3">
            <a:extLst>
              <a:ext uri="{FF2B5EF4-FFF2-40B4-BE49-F238E27FC236}">
                <a16:creationId xmlns:a16="http://schemas.microsoft.com/office/drawing/2014/main" id="{33A7D80E-103C-1524-3206-884812173E15}"/>
              </a:ext>
            </a:extLst>
          </p:cNvPr>
          <p:cNvSpPr/>
          <p:nvPr/>
        </p:nvSpPr>
        <p:spPr>
          <a:xfrm>
            <a:off x="796467" y="361023"/>
            <a:ext cx="4698977" cy="641838"/>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4400" b="1" dirty="0">
                <a:solidFill>
                  <a:schemeClr val="tx1"/>
                </a:solidFill>
              </a:rPr>
              <a:t>PAV Calculation</a:t>
            </a:r>
          </a:p>
        </p:txBody>
      </p:sp>
      <p:sp>
        <p:nvSpPr>
          <p:cNvPr id="5" name="Rectangle: Rounded Corners 4">
            <a:extLst>
              <a:ext uri="{FF2B5EF4-FFF2-40B4-BE49-F238E27FC236}">
                <a16:creationId xmlns:a16="http://schemas.microsoft.com/office/drawing/2014/main" id="{92AB1A58-6830-A10A-4C5F-6EB458B2B9B1}"/>
              </a:ext>
            </a:extLst>
          </p:cNvPr>
          <p:cNvSpPr/>
          <p:nvPr/>
        </p:nvSpPr>
        <p:spPr>
          <a:xfrm>
            <a:off x="796467" y="1360057"/>
            <a:ext cx="5104001" cy="1065458"/>
          </a:xfrm>
          <a:prstGeom prst="roundRect">
            <a:avLst/>
          </a:prstGeom>
          <a:solidFill>
            <a:schemeClr val="accent1">
              <a:lumMod val="60000"/>
              <a:lumOff val="40000"/>
            </a:schemeClr>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6" name="Rectangle: Rounded Corners 5">
            <a:extLst>
              <a:ext uri="{FF2B5EF4-FFF2-40B4-BE49-F238E27FC236}">
                <a16:creationId xmlns:a16="http://schemas.microsoft.com/office/drawing/2014/main" id="{B94002D1-B6F2-A393-22D1-4EDAA652DA82}"/>
              </a:ext>
            </a:extLst>
          </p:cNvPr>
          <p:cNvSpPr/>
          <p:nvPr/>
        </p:nvSpPr>
        <p:spPr>
          <a:xfrm>
            <a:off x="953426" y="1544053"/>
            <a:ext cx="1751682" cy="697465"/>
          </a:xfrm>
          <a:prstGeom prst="round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dirty="0"/>
              <a:t>Gene Family</a:t>
            </a:r>
          </a:p>
        </p:txBody>
      </p:sp>
      <p:cxnSp>
        <p:nvCxnSpPr>
          <p:cNvPr id="7" name="Straight Arrow Connector 6">
            <a:extLst>
              <a:ext uri="{FF2B5EF4-FFF2-40B4-BE49-F238E27FC236}">
                <a16:creationId xmlns:a16="http://schemas.microsoft.com/office/drawing/2014/main" id="{0EB095E1-F489-1BAC-2420-79E0F2494A6B}"/>
              </a:ext>
            </a:extLst>
          </p:cNvPr>
          <p:cNvCxnSpPr>
            <a:cxnSpLocks/>
          </p:cNvCxnSpPr>
          <p:nvPr/>
        </p:nvCxnSpPr>
        <p:spPr>
          <a:xfrm>
            <a:off x="2705108" y="1892785"/>
            <a:ext cx="1215528"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8" name="Rectangle: Rounded Corners 7">
            <a:extLst>
              <a:ext uri="{FF2B5EF4-FFF2-40B4-BE49-F238E27FC236}">
                <a16:creationId xmlns:a16="http://schemas.microsoft.com/office/drawing/2014/main" id="{A68FCF66-806E-A1C6-3A89-4B3CBD3E6739}"/>
              </a:ext>
            </a:extLst>
          </p:cNvPr>
          <p:cNvSpPr/>
          <p:nvPr/>
        </p:nvSpPr>
        <p:spPr>
          <a:xfrm>
            <a:off x="3920636" y="1544052"/>
            <a:ext cx="1751682" cy="697465"/>
          </a:xfrm>
          <a:prstGeom prst="round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dirty="0"/>
              <a:t>PAV Calculation</a:t>
            </a:r>
          </a:p>
        </p:txBody>
      </p:sp>
      <p:pic>
        <p:nvPicPr>
          <p:cNvPr id="14" name="Picture 13">
            <a:extLst>
              <a:ext uri="{FF2B5EF4-FFF2-40B4-BE49-F238E27FC236}">
                <a16:creationId xmlns:a16="http://schemas.microsoft.com/office/drawing/2014/main" id="{2ACA8FB8-747E-42F6-37EB-55C79C1980A6}"/>
              </a:ext>
            </a:extLst>
          </p:cNvPr>
          <p:cNvPicPr>
            <a:picLocks noChangeAspect="1"/>
          </p:cNvPicPr>
          <p:nvPr/>
        </p:nvPicPr>
        <p:blipFill>
          <a:blip r:embed="rId2"/>
          <a:stretch>
            <a:fillRect/>
          </a:stretch>
        </p:blipFill>
        <p:spPr>
          <a:xfrm>
            <a:off x="796467" y="2782712"/>
            <a:ext cx="3775752" cy="2979733"/>
          </a:xfrm>
          <a:prstGeom prst="rect">
            <a:avLst/>
          </a:prstGeom>
        </p:spPr>
      </p:pic>
      <p:pic>
        <p:nvPicPr>
          <p:cNvPr id="3" name="Picture 2">
            <a:extLst>
              <a:ext uri="{FF2B5EF4-FFF2-40B4-BE49-F238E27FC236}">
                <a16:creationId xmlns:a16="http://schemas.microsoft.com/office/drawing/2014/main" id="{04541A0F-1067-BFBF-6F11-C90B073053FA}"/>
              </a:ext>
            </a:extLst>
          </p:cNvPr>
          <p:cNvPicPr>
            <a:picLocks noChangeAspect="1"/>
          </p:cNvPicPr>
          <p:nvPr/>
        </p:nvPicPr>
        <p:blipFill rotWithShape="1">
          <a:blip r:embed="rId3"/>
          <a:srcRect l="2315"/>
          <a:stretch/>
        </p:blipFill>
        <p:spPr>
          <a:xfrm>
            <a:off x="4848044" y="2782712"/>
            <a:ext cx="3482733" cy="2979732"/>
          </a:xfrm>
          <a:prstGeom prst="rect">
            <a:avLst/>
          </a:prstGeom>
        </p:spPr>
      </p:pic>
      <p:pic>
        <p:nvPicPr>
          <p:cNvPr id="10" name="Picture 9">
            <a:extLst>
              <a:ext uri="{FF2B5EF4-FFF2-40B4-BE49-F238E27FC236}">
                <a16:creationId xmlns:a16="http://schemas.microsoft.com/office/drawing/2014/main" id="{D21EF56A-52CE-3A37-F585-B34658453B64}"/>
              </a:ext>
            </a:extLst>
          </p:cNvPr>
          <p:cNvPicPr>
            <a:picLocks noChangeAspect="1"/>
          </p:cNvPicPr>
          <p:nvPr/>
        </p:nvPicPr>
        <p:blipFill>
          <a:blip r:embed="rId4"/>
          <a:stretch>
            <a:fillRect/>
          </a:stretch>
        </p:blipFill>
        <p:spPr>
          <a:xfrm>
            <a:off x="8330778" y="2782712"/>
            <a:ext cx="3823052" cy="2979732"/>
          </a:xfrm>
          <a:prstGeom prst="rect">
            <a:avLst/>
          </a:prstGeom>
        </p:spPr>
      </p:pic>
      <p:sp>
        <p:nvSpPr>
          <p:cNvPr id="11" name="Rectangle: Rounded Corners 10">
            <a:extLst>
              <a:ext uri="{FF2B5EF4-FFF2-40B4-BE49-F238E27FC236}">
                <a16:creationId xmlns:a16="http://schemas.microsoft.com/office/drawing/2014/main" id="{342BBB5A-0635-020A-5DDE-216CCB91D380}"/>
              </a:ext>
            </a:extLst>
          </p:cNvPr>
          <p:cNvSpPr/>
          <p:nvPr/>
        </p:nvSpPr>
        <p:spPr>
          <a:xfrm>
            <a:off x="5206994" y="5813180"/>
            <a:ext cx="2154829" cy="646331"/>
          </a:xfrm>
          <a:prstGeom prst="roundRect">
            <a:avLst/>
          </a:prstGeom>
          <a:solidFill>
            <a:schemeClr val="accent1">
              <a:lumMod val="60000"/>
              <a:lumOff val="40000"/>
            </a:schemeClr>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dirty="0">
                <a:solidFill>
                  <a:schemeClr val="tx1"/>
                </a:solidFill>
              </a:rPr>
              <a:t>I=10</a:t>
            </a:r>
          </a:p>
        </p:txBody>
      </p:sp>
      <p:sp>
        <p:nvSpPr>
          <p:cNvPr id="12" name="Rectangle: Rounded Corners 11">
            <a:extLst>
              <a:ext uri="{FF2B5EF4-FFF2-40B4-BE49-F238E27FC236}">
                <a16:creationId xmlns:a16="http://schemas.microsoft.com/office/drawing/2014/main" id="{11F1817E-AF17-322A-8494-906C46228B73}"/>
              </a:ext>
            </a:extLst>
          </p:cNvPr>
          <p:cNvSpPr/>
          <p:nvPr/>
        </p:nvSpPr>
        <p:spPr>
          <a:xfrm>
            <a:off x="9164889" y="5792220"/>
            <a:ext cx="2154829" cy="646331"/>
          </a:xfrm>
          <a:prstGeom prst="roundRect">
            <a:avLst/>
          </a:prstGeom>
          <a:solidFill>
            <a:schemeClr val="accent1">
              <a:lumMod val="60000"/>
              <a:lumOff val="40000"/>
            </a:schemeClr>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dirty="0">
                <a:solidFill>
                  <a:schemeClr val="tx1"/>
                </a:solidFill>
              </a:rPr>
              <a:t>I=30</a:t>
            </a:r>
          </a:p>
        </p:txBody>
      </p:sp>
      <p:pic>
        <p:nvPicPr>
          <p:cNvPr id="19" name="Picture 18">
            <a:extLst>
              <a:ext uri="{FF2B5EF4-FFF2-40B4-BE49-F238E27FC236}">
                <a16:creationId xmlns:a16="http://schemas.microsoft.com/office/drawing/2014/main" id="{429172AC-8CE3-D5BE-D17B-3375FD84EEC8}"/>
              </a:ext>
            </a:extLst>
          </p:cNvPr>
          <p:cNvPicPr>
            <a:picLocks noChangeAspect="1"/>
          </p:cNvPicPr>
          <p:nvPr/>
        </p:nvPicPr>
        <p:blipFill rotWithShape="1">
          <a:blip r:embed="rId3"/>
          <a:srcRect l="62745" t="15652" r="16136" b="57805"/>
          <a:stretch/>
        </p:blipFill>
        <p:spPr>
          <a:xfrm>
            <a:off x="7140094" y="558800"/>
            <a:ext cx="1656393" cy="1739900"/>
          </a:xfrm>
          <a:prstGeom prst="rect">
            <a:avLst/>
          </a:prstGeom>
        </p:spPr>
      </p:pic>
      <p:sp>
        <p:nvSpPr>
          <p:cNvPr id="20" name="TextBox 19">
            <a:extLst>
              <a:ext uri="{FF2B5EF4-FFF2-40B4-BE49-F238E27FC236}">
                <a16:creationId xmlns:a16="http://schemas.microsoft.com/office/drawing/2014/main" id="{C923FE2D-EFDA-ECD4-5673-2218FEE8732D}"/>
              </a:ext>
            </a:extLst>
          </p:cNvPr>
          <p:cNvSpPr txBox="1"/>
          <p:nvPr/>
        </p:nvSpPr>
        <p:spPr>
          <a:xfrm>
            <a:off x="8232691" y="618641"/>
            <a:ext cx="1127592" cy="369332"/>
          </a:xfrm>
          <a:prstGeom prst="rect">
            <a:avLst/>
          </a:prstGeom>
          <a:noFill/>
        </p:spPr>
        <p:txBody>
          <a:bodyPr wrap="square" rtlCol="0">
            <a:spAutoFit/>
          </a:bodyPr>
          <a:lstStyle/>
          <a:p>
            <a:r>
              <a:rPr lang="en-US" dirty="0"/>
              <a:t>: 0% ~ 5%</a:t>
            </a:r>
          </a:p>
        </p:txBody>
      </p:sp>
      <p:sp>
        <p:nvSpPr>
          <p:cNvPr id="21" name="TextBox 20">
            <a:extLst>
              <a:ext uri="{FF2B5EF4-FFF2-40B4-BE49-F238E27FC236}">
                <a16:creationId xmlns:a16="http://schemas.microsoft.com/office/drawing/2014/main" id="{0F8A16D0-8B2D-2D4F-0812-FA4CFD20A4E0}"/>
              </a:ext>
            </a:extLst>
          </p:cNvPr>
          <p:cNvSpPr txBox="1"/>
          <p:nvPr/>
        </p:nvSpPr>
        <p:spPr>
          <a:xfrm>
            <a:off x="8143407" y="1010746"/>
            <a:ext cx="1751629" cy="369332"/>
          </a:xfrm>
          <a:prstGeom prst="rect">
            <a:avLst/>
          </a:prstGeom>
          <a:noFill/>
        </p:spPr>
        <p:txBody>
          <a:bodyPr wrap="square" rtlCol="0">
            <a:spAutoFit/>
          </a:bodyPr>
          <a:lstStyle/>
          <a:p>
            <a:r>
              <a:rPr lang="en-US" dirty="0"/>
              <a:t>: 5% ~ 95%</a:t>
            </a:r>
          </a:p>
        </p:txBody>
      </p:sp>
      <p:sp>
        <p:nvSpPr>
          <p:cNvPr id="22" name="TextBox 21">
            <a:extLst>
              <a:ext uri="{FF2B5EF4-FFF2-40B4-BE49-F238E27FC236}">
                <a16:creationId xmlns:a16="http://schemas.microsoft.com/office/drawing/2014/main" id="{57E5F5A9-C4F2-CCA6-ABBB-E3C1B0B1E1D2}"/>
              </a:ext>
            </a:extLst>
          </p:cNvPr>
          <p:cNvSpPr txBox="1"/>
          <p:nvPr/>
        </p:nvSpPr>
        <p:spPr>
          <a:xfrm>
            <a:off x="8490674" y="1418332"/>
            <a:ext cx="1751629" cy="369332"/>
          </a:xfrm>
          <a:prstGeom prst="rect">
            <a:avLst/>
          </a:prstGeom>
          <a:noFill/>
        </p:spPr>
        <p:txBody>
          <a:bodyPr wrap="square" rtlCol="0">
            <a:spAutoFit/>
          </a:bodyPr>
          <a:lstStyle/>
          <a:p>
            <a:r>
              <a:rPr lang="en-US" dirty="0"/>
              <a:t>: 95% ~ 99%</a:t>
            </a:r>
          </a:p>
        </p:txBody>
      </p:sp>
      <p:sp>
        <p:nvSpPr>
          <p:cNvPr id="23" name="TextBox 22">
            <a:extLst>
              <a:ext uri="{FF2B5EF4-FFF2-40B4-BE49-F238E27FC236}">
                <a16:creationId xmlns:a16="http://schemas.microsoft.com/office/drawing/2014/main" id="{A9CEC944-EAB7-DE48-16FE-B1649D85F8F4}"/>
              </a:ext>
            </a:extLst>
          </p:cNvPr>
          <p:cNvSpPr txBox="1"/>
          <p:nvPr/>
        </p:nvSpPr>
        <p:spPr>
          <a:xfrm>
            <a:off x="8134780" y="1800653"/>
            <a:ext cx="1751629" cy="369332"/>
          </a:xfrm>
          <a:prstGeom prst="rect">
            <a:avLst/>
          </a:prstGeom>
          <a:noFill/>
        </p:spPr>
        <p:txBody>
          <a:bodyPr wrap="square" rtlCol="0">
            <a:spAutoFit/>
          </a:bodyPr>
          <a:lstStyle/>
          <a:p>
            <a:r>
              <a:rPr lang="en-US" dirty="0"/>
              <a:t>: 99% ~ 100%</a:t>
            </a:r>
          </a:p>
        </p:txBody>
      </p:sp>
    </p:spTree>
    <p:extLst>
      <p:ext uri="{BB962C8B-B14F-4D97-AF65-F5344CB8AC3E}">
        <p14:creationId xmlns:p14="http://schemas.microsoft.com/office/powerpoint/2010/main" val="39104614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27EB7CC6-6F5F-ECD1-89F2-AFD0568EAFE1}"/>
              </a:ext>
            </a:extLst>
          </p:cNvPr>
          <p:cNvSpPr/>
          <p:nvPr/>
        </p:nvSpPr>
        <p:spPr>
          <a:xfrm>
            <a:off x="6849154" y="1568196"/>
            <a:ext cx="4191219" cy="1418795"/>
          </a:xfrm>
          <a:prstGeom prst="roundRect">
            <a:avLst/>
          </a:prstGeom>
          <a:solidFill>
            <a:schemeClr val="accent1">
              <a:lumMod val="60000"/>
              <a:lumOff val="40000"/>
            </a:schemeClr>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dirty="0">
              <a:solidFill>
                <a:schemeClr val="tx1"/>
              </a:solidFill>
            </a:endParaRPr>
          </a:p>
        </p:txBody>
      </p:sp>
      <p:sp>
        <p:nvSpPr>
          <p:cNvPr id="7" name="Rectangle: Rounded Corners 6">
            <a:extLst>
              <a:ext uri="{FF2B5EF4-FFF2-40B4-BE49-F238E27FC236}">
                <a16:creationId xmlns:a16="http://schemas.microsoft.com/office/drawing/2014/main" id="{872D6B43-49E6-7FDB-4325-1BE98ABEBB0D}"/>
              </a:ext>
            </a:extLst>
          </p:cNvPr>
          <p:cNvSpPr/>
          <p:nvPr/>
        </p:nvSpPr>
        <p:spPr>
          <a:xfrm>
            <a:off x="2193524" y="5928809"/>
            <a:ext cx="2154829" cy="646331"/>
          </a:xfrm>
          <a:prstGeom prst="roundRect">
            <a:avLst/>
          </a:prstGeom>
          <a:solidFill>
            <a:schemeClr val="accent1">
              <a:lumMod val="60000"/>
              <a:lumOff val="40000"/>
            </a:schemeClr>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dirty="0">
                <a:solidFill>
                  <a:schemeClr val="tx1"/>
                </a:solidFill>
              </a:rPr>
              <a:t>I=1.5</a:t>
            </a:r>
          </a:p>
        </p:txBody>
      </p:sp>
      <p:pic>
        <p:nvPicPr>
          <p:cNvPr id="8" name="Picture 7">
            <a:extLst>
              <a:ext uri="{FF2B5EF4-FFF2-40B4-BE49-F238E27FC236}">
                <a16:creationId xmlns:a16="http://schemas.microsoft.com/office/drawing/2014/main" id="{0F129F1A-C20B-8E06-F38C-40CBF6173237}"/>
              </a:ext>
            </a:extLst>
          </p:cNvPr>
          <p:cNvPicPr>
            <a:picLocks noChangeAspect="1"/>
          </p:cNvPicPr>
          <p:nvPr/>
        </p:nvPicPr>
        <p:blipFill>
          <a:blip r:embed="rId2"/>
          <a:stretch>
            <a:fillRect/>
          </a:stretch>
        </p:blipFill>
        <p:spPr>
          <a:xfrm>
            <a:off x="744707" y="1568197"/>
            <a:ext cx="5351292" cy="4223112"/>
          </a:xfrm>
          <a:prstGeom prst="rect">
            <a:avLst/>
          </a:prstGeom>
        </p:spPr>
      </p:pic>
      <p:sp>
        <p:nvSpPr>
          <p:cNvPr id="9" name="TextBox 8">
            <a:extLst>
              <a:ext uri="{FF2B5EF4-FFF2-40B4-BE49-F238E27FC236}">
                <a16:creationId xmlns:a16="http://schemas.microsoft.com/office/drawing/2014/main" id="{40DBA9E3-24BC-DF09-D8C3-CEA113651C6E}"/>
              </a:ext>
            </a:extLst>
          </p:cNvPr>
          <p:cNvSpPr txBox="1"/>
          <p:nvPr/>
        </p:nvSpPr>
        <p:spPr>
          <a:xfrm>
            <a:off x="6903789" y="1568197"/>
            <a:ext cx="4131438" cy="1200329"/>
          </a:xfrm>
          <a:prstGeom prst="rect">
            <a:avLst/>
          </a:prstGeom>
          <a:noFill/>
        </p:spPr>
        <p:txBody>
          <a:bodyPr wrap="square" rtlCol="0">
            <a:spAutoFit/>
          </a:bodyPr>
          <a:lstStyle/>
          <a:p>
            <a:r>
              <a:rPr lang="en-US" sz="2400" dirty="0"/>
              <a:t>Figure with I=1.5 was finally chosen, as it aligns to tomato PAV calculation</a:t>
            </a:r>
          </a:p>
        </p:txBody>
      </p:sp>
      <p:sp>
        <p:nvSpPr>
          <p:cNvPr id="11" name="Rectangle: Rounded Corners 10">
            <a:extLst>
              <a:ext uri="{FF2B5EF4-FFF2-40B4-BE49-F238E27FC236}">
                <a16:creationId xmlns:a16="http://schemas.microsoft.com/office/drawing/2014/main" id="{C673788E-1C57-57D6-CFAC-266BD0863CF5}"/>
              </a:ext>
            </a:extLst>
          </p:cNvPr>
          <p:cNvSpPr/>
          <p:nvPr/>
        </p:nvSpPr>
        <p:spPr>
          <a:xfrm>
            <a:off x="994874" y="536690"/>
            <a:ext cx="4698977" cy="641838"/>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4400" b="1" dirty="0">
                <a:solidFill>
                  <a:schemeClr val="tx1"/>
                </a:solidFill>
              </a:rPr>
              <a:t>PAV Calculation</a:t>
            </a:r>
          </a:p>
        </p:txBody>
      </p:sp>
      <p:cxnSp>
        <p:nvCxnSpPr>
          <p:cNvPr id="13" name="Straight Arrow Connector 12">
            <a:extLst>
              <a:ext uri="{FF2B5EF4-FFF2-40B4-BE49-F238E27FC236}">
                <a16:creationId xmlns:a16="http://schemas.microsoft.com/office/drawing/2014/main" id="{482F8F4F-0ADC-C895-867A-E22B3E4E630C}"/>
              </a:ext>
            </a:extLst>
          </p:cNvPr>
          <p:cNvCxnSpPr>
            <a:cxnSpLocks/>
            <a:stCxn id="10" idx="2"/>
            <a:endCxn id="14" idx="0"/>
          </p:cNvCxnSpPr>
          <p:nvPr/>
        </p:nvCxnSpPr>
        <p:spPr>
          <a:xfrm>
            <a:off x="8944764" y="2986991"/>
            <a:ext cx="24744" cy="110248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4" name="Rectangle: Rounded Corners 13">
            <a:extLst>
              <a:ext uri="{FF2B5EF4-FFF2-40B4-BE49-F238E27FC236}">
                <a16:creationId xmlns:a16="http://schemas.microsoft.com/office/drawing/2014/main" id="{813DAD9A-1901-8DC3-70B8-ED08B39F8C81}"/>
              </a:ext>
            </a:extLst>
          </p:cNvPr>
          <p:cNvSpPr/>
          <p:nvPr/>
        </p:nvSpPr>
        <p:spPr>
          <a:xfrm>
            <a:off x="6873898" y="4089474"/>
            <a:ext cx="4191219" cy="2485666"/>
          </a:xfrm>
          <a:prstGeom prst="roundRect">
            <a:avLst/>
          </a:prstGeom>
          <a:solidFill>
            <a:schemeClr val="accent1">
              <a:lumMod val="60000"/>
              <a:lumOff val="40000"/>
            </a:schemeClr>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dirty="0">
              <a:solidFill>
                <a:schemeClr val="tx1"/>
              </a:solidFill>
            </a:endParaRPr>
          </a:p>
        </p:txBody>
      </p:sp>
      <p:sp>
        <p:nvSpPr>
          <p:cNvPr id="15" name="TextBox 14">
            <a:extLst>
              <a:ext uri="{FF2B5EF4-FFF2-40B4-BE49-F238E27FC236}">
                <a16:creationId xmlns:a16="http://schemas.microsoft.com/office/drawing/2014/main" id="{11C20A2F-A176-F45B-EEB4-1BEE1C38C2AB}"/>
              </a:ext>
            </a:extLst>
          </p:cNvPr>
          <p:cNvSpPr txBox="1"/>
          <p:nvPr/>
        </p:nvSpPr>
        <p:spPr>
          <a:xfrm>
            <a:off x="7002801" y="4320307"/>
            <a:ext cx="4032426" cy="2308324"/>
          </a:xfrm>
          <a:prstGeom prst="rect">
            <a:avLst/>
          </a:prstGeom>
          <a:noFill/>
        </p:spPr>
        <p:txBody>
          <a:bodyPr wrap="square" rtlCol="0">
            <a:spAutoFit/>
          </a:bodyPr>
          <a:lstStyle/>
          <a:p>
            <a:r>
              <a:rPr lang="en-US" sz="2400" dirty="0"/>
              <a:t>High potential to identify functionally important genes,</a:t>
            </a:r>
            <a:br>
              <a:rPr lang="en-US" sz="2400" dirty="0"/>
            </a:br>
            <a:br>
              <a:rPr lang="en-US" sz="2400" dirty="0"/>
            </a:br>
            <a:r>
              <a:rPr lang="en-US" sz="2400" dirty="0">
                <a:solidFill>
                  <a:srgbClr val="222222"/>
                </a:solidFill>
                <a:latin typeface="Harding"/>
              </a:rPr>
              <a:t>Possible to r</a:t>
            </a:r>
            <a:r>
              <a:rPr lang="en-US" sz="2400" b="0" i="0" dirty="0">
                <a:solidFill>
                  <a:srgbClr val="222222"/>
                </a:solidFill>
                <a:effectLst/>
                <a:latin typeface="Harding"/>
              </a:rPr>
              <a:t>eveal genetic changes through breeding history</a:t>
            </a:r>
            <a:endParaRPr lang="en-US" sz="2400" dirty="0"/>
          </a:p>
        </p:txBody>
      </p:sp>
    </p:spTree>
    <p:extLst>
      <p:ext uri="{BB962C8B-B14F-4D97-AF65-F5344CB8AC3E}">
        <p14:creationId xmlns:p14="http://schemas.microsoft.com/office/powerpoint/2010/main" val="17587155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Rounded Corners 18">
            <a:extLst>
              <a:ext uri="{FF2B5EF4-FFF2-40B4-BE49-F238E27FC236}">
                <a16:creationId xmlns:a16="http://schemas.microsoft.com/office/drawing/2014/main" id="{79DA9B85-40A8-42AB-0902-814D8DBD3D5F}"/>
              </a:ext>
            </a:extLst>
          </p:cNvPr>
          <p:cNvSpPr/>
          <p:nvPr/>
        </p:nvSpPr>
        <p:spPr>
          <a:xfrm>
            <a:off x="6680903" y="4995172"/>
            <a:ext cx="5009621" cy="1415768"/>
          </a:xfrm>
          <a:prstGeom prst="round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dirty="0">
              <a:solidFill>
                <a:schemeClr val="tx1"/>
              </a:solidFill>
            </a:endParaRPr>
          </a:p>
        </p:txBody>
      </p:sp>
      <p:sp>
        <p:nvSpPr>
          <p:cNvPr id="12" name="Rectangle: Rounded Corners 11">
            <a:extLst>
              <a:ext uri="{FF2B5EF4-FFF2-40B4-BE49-F238E27FC236}">
                <a16:creationId xmlns:a16="http://schemas.microsoft.com/office/drawing/2014/main" id="{2128CACC-82AE-5939-CDED-B43FCC7E36BB}"/>
              </a:ext>
            </a:extLst>
          </p:cNvPr>
          <p:cNvSpPr/>
          <p:nvPr/>
        </p:nvSpPr>
        <p:spPr>
          <a:xfrm>
            <a:off x="465826" y="2187056"/>
            <a:ext cx="5986732" cy="4136106"/>
          </a:xfrm>
          <a:prstGeom prst="roundRect">
            <a:avLst>
              <a:gd name="adj" fmla="val 12982"/>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sp>
        <p:nvSpPr>
          <p:cNvPr id="4" name="Rectangle: Rounded Corners 3">
            <a:extLst>
              <a:ext uri="{FF2B5EF4-FFF2-40B4-BE49-F238E27FC236}">
                <a16:creationId xmlns:a16="http://schemas.microsoft.com/office/drawing/2014/main" id="{353480A3-C69D-AC84-2FE4-6A52C5BC919B}"/>
              </a:ext>
            </a:extLst>
          </p:cNvPr>
          <p:cNvSpPr/>
          <p:nvPr/>
        </p:nvSpPr>
        <p:spPr>
          <a:xfrm>
            <a:off x="741872" y="439947"/>
            <a:ext cx="5354128" cy="1121434"/>
          </a:xfrm>
          <a:prstGeom prst="round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40AB980-313F-33BE-E1B1-01E606DC33FE}"/>
              </a:ext>
            </a:extLst>
          </p:cNvPr>
          <p:cNvSpPr>
            <a:spLocks noGrp="1"/>
          </p:cNvSpPr>
          <p:nvPr>
            <p:ph type="title"/>
          </p:nvPr>
        </p:nvSpPr>
        <p:spPr/>
        <p:txBody>
          <a:bodyPr/>
          <a:lstStyle/>
          <a:p>
            <a:r>
              <a:rPr lang="en-US" b="1" dirty="0"/>
              <a:t>Domestication Process</a:t>
            </a:r>
          </a:p>
        </p:txBody>
      </p:sp>
      <p:pic>
        <p:nvPicPr>
          <p:cNvPr id="6" name="Picture 5">
            <a:extLst>
              <a:ext uri="{FF2B5EF4-FFF2-40B4-BE49-F238E27FC236}">
                <a16:creationId xmlns:a16="http://schemas.microsoft.com/office/drawing/2014/main" id="{AA16D657-9AD5-669A-8714-9AF3C8B723EF}"/>
              </a:ext>
            </a:extLst>
          </p:cNvPr>
          <p:cNvPicPr>
            <a:picLocks noChangeAspect="1"/>
          </p:cNvPicPr>
          <p:nvPr/>
        </p:nvPicPr>
        <p:blipFill rotWithShape="1">
          <a:blip r:embed="rId2"/>
          <a:srcRect t="2277" r="51169"/>
          <a:stretch/>
        </p:blipFill>
        <p:spPr>
          <a:xfrm>
            <a:off x="694170" y="2674188"/>
            <a:ext cx="2793693" cy="1483735"/>
          </a:xfrm>
          <a:prstGeom prst="rect">
            <a:avLst/>
          </a:prstGeom>
        </p:spPr>
      </p:pic>
      <p:pic>
        <p:nvPicPr>
          <p:cNvPr id="10" name="Picture 9">
            <a:extLst>
              <a:ext uri="{FF2B5EF4-FFF2-40B4-BE49-F238E27FC236}">
                <a16:creationId xmlns:a16="http://schemas.microsoft.com/office/drawing/2014/main" id="{2EE43184-F797-AC07-C2C4-154A960ADFD5}"/>
              </a:ext>
            </a:extLst>
          </p:cNvPr>
          <p:cNvPicPr>
            <a:picLocks noChangeAspect="1"/>
          </p:cNvPicPr>
          <p:nvPr/>
        </p:nvPicPr>
        <p:blipFill>
          <a:blip r:embed="rId3"/>
          <a:stretch>
            <a:fillRect/>
          </a:stretch>
        </p:blipFill>
        <p:spPr>
          <a:xfrm>
            <a:off x="694171" y="4157923"/>
            <a:ext cx="2784328" cy="1578830"/>
          </a:xfrm>
          <a:prstGeom prst="rect">
            <a:avLst/>
          </a:prstGeom>
        </p:spPr>
      </p:pic>
      <p:sp>
        <p:nvSpPr>
          <p:cNvPr id="11" name="TextBox 10">
            <a:extLst>
              <a:ext uri="{FF2B5EF4-FFF2-40B4-BE49-F238E27FC236}">
                <a16:creationId xmlns:a16="http://schemas.microsoft.com/office/drawing/2014/main" id="{A7DEDBF7-FADE-926A-F8BD-91F493A96C23}"/>
              </a:ext>
            </a:extLst>
          </p:cNvPr>
          <p:cNvSpPr txBox="1"/>
          <p:nvPr/>
        </p:nvSpPr>
        <p:spPr>
          <a:xfrm>
            <a:off x="930214" y="5874588"/>
            <a:ext cx="4125391" cy="215444"/>
          </a:xfrm>
          <a:prstGeom prst="rect">
            <a:avLst/>
          </a:prstGeom>
          <a:noFill/>
        </p:spPr>
        <p:txBody>
          <a:bodyPr wrap="square" rtlCol="0">
            <a:spAutoFit/>
          </a:bodyPr>
          <a:lstStyle/>
          <a:p>
            <a:r>
              <a:rPr lang="en-US" sz="800" dirty="0"/>
              <a:t>Lei Gao et.al, Nature Genetics,2019 </a:t>
            </a:r>
          </a:p>
        </p:txBody>
      </p:sp>
      <p:sp>
        <p:nvSpPr>
          <p:cNvPr id="14" name="Rectangle: Rounded Corners 13">
            <a:extLst>
              <a:ext uri="{FF2B5EF4-FFF2-40B4-BE49-F238E27FC236}">
                <a16:creationId xmlns:a16="http://schemas.microsoft.com/office/drawing/2014/main" id="{087C2100-10D5-FE23-5AE8-78567225E88A}"/>
              </a:ext>
            </a:extLst>
          </p:cNvPr>
          <p:cNvSpPr/>
          <p:nvPr/>
        </p:nvSpPr>
        <p:spPr>
          <a:xfrm>
            <a:off x="3716207" y="2587925"/>
            <a:ext cx="2296404" cy="1319841"/>
          </a:xfrm>
          <a:prstGeom prst="roundRect">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
        <p:nvSpPr>
          <p:cNvPr id="13" name="TextBox 12">
            <a:extLst>
              <a:ext uri="{FF2B5EF4-FFF2-40B4-BE49-F238E27FC236}">
                <a16:creationId xmlns:a16="http://schemas.microsoft.com/office/drawing/2014/main" id="{B47BAAAE-1181-BC59-EF36-C46BD7090072}"/>
              </a:ext>
            </a:extLst>
          </p:cNvPr>
          <p:cNvSpPr txBox="1"/>
          <p:nvPr/>
        </p:nvSpPr>
        <p:spPr>
          <a:xfrm>
            <a:off x="3786996" y="2639682"/>
            <a:ext cx="2191110" cy="1200329"/>
          </a:xfrm>
          <a:prstGeom prst="rect">
            <a:avLst/>
          </a:prstGeom>
          <a:noFill/>
        </p:spPr>
        <p:txBody>
          <a:bodyPr wrap="square" rtlCol="0">
            <a:spAutoFit/>
          </a:bodyPr>
          <a:lstStyle/>
          <a:p>
            <a:r>
              <a:rPr lang="en-US" dirty="0"/>
              <a:t>Recent study suggest modern crop with narrow genetic diversity</a:t>
            </a:r>
          </a:p>
        </p:txBody>
      </p:sp>
      <p:sp>
        <p:nvSpPr>
          <p:cNvPr id="16" name="Rectangle: Rounded Corners 15">
            <a:extLst>
              <a:ext uri="{FF2B5EF4-FFF2-40B4-BE49-F238E27FC236}">
                <a16:creationId xmlns:a16="http://schemas.microsoft.com/office/drawing/2014/main" id="{C4963B22-30CF-EA33-4176-D82DDEABD997}"/>
              </a:ext>
            </a:extLst>
          </p:cNvPr>
          <p:cNvSpPr/>
          <p:nvPr/>
        </p:nvSpPr>
        <p:spPr>
          <a:xfrm>
            <a:off x="3764679" y="4533441"/>
            <a:ext cx="2296404" cy="1319841"/>
          </a:xfrm>
          <a:prstGeom prst="roundRect">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
        <p:nvSpPr>
          <p:cNvPr id="15" name="TextBox 14">
            <a:extLst>
              <a:ext uri="{FF2B5EF4-FFF2-40B4-BE49-F238E27FC236}">
                <a16:creationId xmlns:a16="http://schemas.microsoft.com/office/drawing/2014/main" id="{84277991-3BD2-2B3A-70A4-7190DCB76FB8}"/>
              </a:ext>
            </a:extLst>
          </p:cNvPr>
          <p:cNvSpPr txBox="1"/>
          <p:nvPr/>
        </p:nvSpPr>
        <p:spPr>
          <a:xfrm>
            <a:off x="3869973" y="4610447"/>
            <a:ext cx="2191110" cy="1200329"/>
          </a:xfrm>
          <a:prstGeom prst="rect">
            <a:avLst/>
          </a:prstGeom>
          <a:noFill/>
        </p:spPr>
        <p:txBody>
          <a:bodyPr wrap="square" rtlCol="0">
            <a:spAutoFit/>
          </a:bodyPr>
          <a:lstStyle/>
          <a:p>
            <a:r>
              <a:rPr lang="en-US" dirty="0"/>
              <a:t>Lost genes during domestication are enriched for important traits</a:t>
            </a:r>
          </a:p>
        </p:txBody>
      </p:sp>
      <p:pic>
        <p:nvPicPr>
          <p:cNvPr id="2050" name="Picture 2">
            <a:extLst>
              <a:ext uri="{FF2B5EF4-FFF2-40B4-BE49-F238E27FC236}">
                <a16:creationId xmlns:a16="http://schemas.microsoft.com/office/drawing/2014/main" id="{77612C1C-09DB-8507-A86C-F8A244B6D64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0387" y="409454"/>
            <a:ext cx="4840138" cy="3953374"/>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B53126B5-6208-F8A5-C829-3159A72F66AE}"/>
              </a:ext>
            </a:extLst>
          </p:cNvPr>
          <p:cNvSpPr txBox="1"/>
          <p:nvPr/>
        </p:nvSpPr>
        <p:spPr>
          <a:xfrm>
            <a:off x="7565134" y="4579883"/>
            <a:ext cx="4125391" cy="215444"/>
          </a:xfrm>
          <a:prstGeom prst="rect">
            <a:avLst/>
          </a:prstGeom>
          <a:noFill/>
        </p:spPr>
        <p:txBody>
          <a:bodyPr wrap="square" rtlCol="0">
            <a:spAutoFit/>
          </a:bodyPr>
          <a:lstStyle/>
          <a:p>
            <a:r>
              <a:rPr lang="en-US" sz="800" dirty="0"/>
              <a:t>Gen Che, </a:t>
            </a:r>
            <a:r>
              <a:rPr lang="en-US" sz="800" dirty="0" err="1"/>
              <a:t>Xiaolan</a:t>
            </a:r>
            <a:r>
              <a:rPr lang="en-US" sz="800" dirty="0"/>
              <a:t> Zhang, Elsevier, 2018</a:t>
            </a:r>
          </a:p>
        </p:txBody>
      </p:sp>
      <p:sp>
        <p:nvSpPr>
          <p:cNvPr id="18" name="Rectangle 3">
            <a:extLst>
              <a:ext uri="{FF2B5EF4-FFF2-40B4-BE49-F238E27FC236}">
                <a16:creationId xmlns:a16="http://schemas.microsoft.com/office/drawing/2014/main" id="{44919FFD-1E10-6BA2-9EC9-817F1F1337CC}"/>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1F1F1F"/>
                </a:solidFill>
                <a:effectLst/>
                <a:latin typeface="Arial" panose="020B0604020202020204" pitchFamily="34" charset="0"/>
                <a:ea typeface="ElsevierSans"/>
              </a:rPr>
              <a:t>, </a:t>
            </a:r>
            <a:r>
              <a:rPr kumimoji="0" lang="en-US" altLang="en-US" sz="800" b="0" i="0" u="none" strike="noStrike" cap="none" normalizeH="0" baseline="0">
                <a:ln>
                  <a:noFill/>
                </a:ln>
                <a:solidFill>
                  <a:schemeClr val="tx1"/>
                </a:solidFill>
                <a:effectLst/>
                <a:latin typeface="Arial" panose="020B0604020202020204" pitchFamily="34"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0" name="Rectangle: Rounded Corners 19">
            <a:extLst>
              <a:ext uri="{FF2B5EF4-FFF2-40B4-BE49-F238E27FC236}">
                <a16:creationId xmlns:a16="http://schemas.microsoft.com/office/drawing/2014/main" id="{8AB13D9C-C5C9-19BA-E01A-D778E3D67FFF}"/>
              </a:ext>
            </a:extLst>
          </p:cNvPr>
          <p:cNvSpPr/>
          <p:nvPr/>
        </p:nvSpPr>
        <p:spPr>
          <a:xfrm>
            <a:off x="6915149" y="5165186"/>
            <a:ext cx="4582679" cy="1035589"/>
          </a:xfrm>
          <a:prstGeom prst="roundRect">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en-US" dirty="0"/>
          </a:p>
        </p:txBody>
      </p:sp>
      <p:sp>
        <p:nvSpPr>
          <p:cNvPr id="21" name="TextBox 20">
            <a:extLst>
              <a:ext uri="{FF2B5EF4-FFF2-40B4-BE49-F238E27FC236}">
                <a16:creationId xmlns:a16="http://schemas.microsoft.com/office/drawing/2014/main" id="{09AD6766-DCBB-4730-E2DF-EFEDB0C4617D}"/>
              </a:ext>
            </a:extLst>
          </p:cNvPr>
          <p:cNvSpPr txBox="1"/>
          <p:nvPr/>
        </p:nvSpPr>
        <p:spPr>
          <a:xfrm>
            <a:off x="6962775" y="5210611"/>
            <a:ext cx="4391025" cy="1200329"/>
          </a:xfrm>
          <a:prstGeom prst="rect">
            <a:avLst/>
          </a:prstGeom>
          <a:noFill/>
        </p:spPr>
        <p:txBody>
          <a:bodyPr wrap="square" rtlCol="0">
            <a:spAutoFit/>
          </a:bodyPr>
          <a:lstStyle/>
          <a:p>
            <a:pPr algn="ctr"/>
            <a:r>
              <a:rPr lang="en-US" dirty="0">
                <a:solidFill>
                  <a:schemeClr val="tx1"/>
                </a:solidFill>
              </a:rPr>
              <a:t>Will genes lost during cucumber domestication process also enrich for important traits?</a:t>
            </a:r>
            <a:endParaRPr lang="en-US" dirty="0"/>
          </a:p>
          <a:p>
            <a:endParaRPr lang="en-US" dirty="0"/>
          </a:p>
        </p:txBody>
      </p:sp>
    </p:spTree>
    <p:extLst>
      <p:ext uri="{BB962C8B-B14F-4D97-AF65-F5344CB8AC3E}">
        <p14:creationId xmlns:p14="http://schemas.microsoft.com/office/powerpoint/2010/main" val="15666707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Rounded Corners 14">
            <a:extLst>
              <a:ext uri="{FF2B5EF4-FFF2-40B4-BE49-F238E27FC236}">
                <a16:creationId xmlns:a16="http://schemas.microsoft.com/office/drawing/2014/main" id="{856E00B2-C30E-9DBE-3FB1-0DFD2251767A}"/>
              </a:ext>
            </a:extLst>
          </p:cNvPr>
          <p:cNvSpPr/>
          <p:nvPr/>
        </p:nvSpPr>
        <p:spPr>
          <a:xfrm>
            <a:off x="8018337" y="3035726"/>
            <a:ext cx="3825730" cy="2849444"/>
          </a:xfrm>
          <a:prstGeom prst="roundRect">
            <a:avLst/>
          </a:prstGeom>
          <a:solidFill>
            <a:srgbClr val="A9D18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a:extLst>
              <a:ext uri="{FF2B5EF4-FFF2-40B4-BE49-F238E27FC236}">
                <a16:creationId xmlns:a16="http://schemas.microsoft.com/office/drawing/2014/main" id="{D938F39D-8BDA-F7B6-B97A-69DA5E78B83C}"/>
              </a:ext>
            </a:extLst>
          </p:cNvPr>
          <p:cNvPicPr>
            <a:picLocks noChangeAspect="1"/>
          </p:cNvPicPr>
          <p:nvPr/>
        </p:nvPicPr>
        <p:blipFill>
          <a:blip r:embed="rId3"/>
          <a:stretch>
            <a:fillRect/>
          </a:stretch>
        </p:blipFill>
        <p:spPr>
          <a:xfrm>
            <a:off x="770603" y="2483817"/>
            <a:ext cx="7148157" cy="4163361"/>
          </a:xfrm>
          <a:prstGeom prst="rect">
            <a:avLst/>
          </a:prstGeom>
        </p:spPr>
      </p:pic>
      <p:sp>
        <p:nvSpPr>
          <p:cNvPr id="6" name="Rectangle: Rounded Corners 5">
            <a:extLst>
              <a:ext uri="{FF2B5EF4-FFF2-40B4-BE49-F238E27FC236}">
                <a16:creationId xmlns:a16="http://schemas.microsoft.com/office/drawing/2014/main" id="{12D203F3-3F2D-C25A-C319-469345DF9811}"/>
              </a:ext>
            </a:extLst>
          </p:cNvPr>
          <p:cNvSpPr/>
          <p:nvPr/>
        </p:nvSpPr>
        <p:spPr>
          <a:xfrm>
            <a:off x="2720144" y="448895"/>
            <a:ext cx="6125633" cy="862469"/>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4400" b="1" dirty="0">
                <a:solidFill>
                  <a:schemeClr val="tx1"/>
                </a:solidFill>
              </a:rPr>
              <a:t>Enrichment Analysis</a:t>
            </a:r>
          </a:p>
        </p:txBody>
      </p:sp>
      <p:sp>
        <p:nvSpPr>
          <p:cNvPr id="7" name="Rectangle: Rounded Corners 6">
            <a:extLst>
              <a:ext uri="{FF2B5EF4-FFF2-40B4-BE49-F238E27FC236}">
                <a16:creationId xmlns:a16="http://schemas.microsoft.com/office/drawing/2014/main" id="{D8158FCA-BC38-2047-6C83-5BBCE20677AB}"/>
              </a:ext>
            </a:extLst>
          </p:cNvPr>
          <p:cNvSpPr/>
          <p:nvPr/>
        </p:nvSpPr>
        <p:spPr>
          <a:xfrm>
            <a:off x="1301535" y="1418359"/>
            <a:ext cx="8962853" cy="1065458"/>
          </a:xfrm>
          <a:prstGeom prst="roundRect">
            <a:avLst/>
          </a:prstGeom>
          <a:solidFill>
            <a:schemeClr val="accent6">
              <a:lumMod val="60000"/>
              <a:lumOff val="40000"/>
            </a:schemeClr>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8" name="Rectangle: Rounded Corners 7">
            <a:extLst>
              <a:ext uri="{FF2B5EF4-FFF2-40B4-BE49-F238E27FC236}">
                <a16:creationId xmlns:a16="http://schemas.microsoft.com/office/drawing/2014/main" id="{C8AB25CA-5F86-6870-EBA4-E774F886DC14}"/>
              </a:ext>
            </a:extLst>
          </p:cNvPr>
          <p:cNvSpPr/>
          <p:nvPr/>
        </p:nvSpPr>
        <p:spPr>
          <a:xfrm>
            <a:off x="1727122" y="1461850"/>
            <a:ext cx="1762697" cy="473278"/>
          </a:xfrm>
          <a:prstGeom prst="roundRect">
            <a:avLst/>
          </a:prstGeom>
          <a:ln>
            <a:solidFill>
              <a:schemeClr val="bg1"/>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en-US" dirty="0"/>
              <a:t>Cultivated accessions PAV</a:t>
            </a:r>
          </a:p>
        </p:txBody>
      </p:sp>
      <p:sp>
        <p:nvSpPr>
          <p:cNvPr id="9" name="Rectangle: Rounded Corners 8">
            <a:extLst>
              <a:ext uri="{FF2B5EF4-FFF2-40B4-BE49-F238E27FC236}">
                <a16:creationId xmlns:a16="http://schemas.microsoft.com/office/drawing/2014/main" id="{2A8B1D75-6F03-D1EE-8D6F-DE94DD5D596C}"/>
              </a:ext>
            </a:extLst>
          </p:cNvPr>
          <p:cNvSpPr/>
          <p:nvPr/>
        </p:nvSpPr>
        <p:spPr>
          <a:xfrm>
            <a:off x="1727123" y="2017944"/>
            <a:ext cx="1751682" cy="415274"/>
          </a:xfrm>
          <a:prstGeom prst="roundRect">
            <a:avLst/>
          </a:prstGeom>
          <a:ln>
            <a:solidFill>
              <a:schemeClr val="bg1"/>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en-US" dirty="0"/>
              <a:t>Wild accessions PAV</a:t>
            </a:r>
          </a:p>
        </p:txBody>
      </p:sp>
      <p:cxnSp>
        <p:nvCxnSpPr>
          <p:cNvPr id="10" name="Connector: Elbow 9">
            <a:extLst>
              <a:ext uri="{FF2B5EF4-FFF2-40B4-BE49-F238E27FC236}">
                <a16:creationId xmlns:a16="http://schemas.microsoft.com/office/drawing/2014/main" id="{6CEE8EF6-991B-2360-366B-4F7FD7530798}"/>
              </a:ext>
            </a:extLst>
          </p:cNvPr>
          <p:cNvCxnSpPr>
            <a:cxnSpLocks/>
          </p:cNvCxnSpPr>
          <p:nvPr/>
        </p:nvCxnSpPr>
        <p:spPr>
          <a:xfrm>
            <a:off x="3489822" y="1739617"/>
            <a:ext cx="894203" cy="308839"/>
          </a:xfrm>
          <a:prstGeom prst="bentConnector3">
            <a:avLst>
              <a:gd name="adj1" fmla="val 50000"/>
            </a:avLst>
          </a:prstGeom>
          <a:ln>
            <a:tailEnd type="triangle"/>
          </a:ln>
        </p:spPr>
        <p:style>
          <a:lnRef idx="3">
            <a:schemeClr val="dk1"/>
          </a:lnRef>
          <a:fillRef idx="0">
            <a:schemeClr val="dk1"/>
          </a:fillRef>
          <a:effectRef idx="2">
            <a:schemeClr val="dk1"/>
          </a:effectRef>
          <a:fontRef idx="minor">
            <a:schemeClr val="tx1"/>
          </a:fontRef>
        </p:style>
      </p:cxnSp>
      <p:cxnSp>
        <p:nvCxnSpPr>
          <p:cNvPr id="11" name="Connector: Elbow 10">
            <a:extLst>
              <a:ext uri="{FF2B5EF4-FFF2-40B4-BE49-F238E27FC236}">
                <a16:creationId xmlns:a16="http://schemas.microsoft.com/office/drawing/2014/main" id="{83BEAB56-2335-2F27-2CED-AB65D9DE360D}"/>
              </a:ext>
            </a:extLst>
          </p:cNvPr>
          <p:cNvCxnSpPr>
            <a:cxnSpLocks/>
          </p:cNvCxnSpPr>
          <p:nvPr/>
        </p:nvCxnSpPr>
        <p:spPr>
          <a:xfrm flipV="1">
            <a:off x="3478805" y="2048456"/>
            <a:ext cx="905222" cy="277767"/>
          </a:xfrm>
          <a:prstGeom prst="bentConnector3">
            <a:avLst>
              <a:gd name="adj1" fmla="val 50789"/>
            </a:avLst>
          </a:prstGeom>
        </p:spPr>
        <p:style>
          <a:lnRef idx="3">
            <a:schemeClr val="dk1"/>
          </a:lnRef>
          <a:fillRef idx="0">
            <a:schemeClr val="dk1"/>
          </a:fillRef>
          <a:effectRef idx="2">
            <a:schemeClr val="dk1"/>
          </a:effectRef>
          <a:fontRef idx="minor">
            <a:schemeClr val="tx1"/>
          </a:fontRef>
        </p:style>
      </p:cxnSp>
      <p:sp>
        <p:nvSpPr>
          <p:cNvPr id="12" name="Rectangle: Rounded Corners 11">
            <a:extLst>
              <a:ext uri="{FF2B5EF4-FFF2-40B4-BE49-F238E27FC236}">
                <a16:creationId xmlns:a16="http://schemas.microsoft.com/office/drawing/2014/main" id="{5D2F29B1-D1A9-55C7-2E9E-62028089F62F}"/>
              </a:ext>
            </a:extLst>
          </p:cNvPr>
          <p:cNvSpPr/>
          <p:nvPr/>
        </p:nvSpPr>
        <p:spPr>
          <a:xfrm>
            <a:off x="4365662" y="1699723"/>
            <a:ext cx="2609160" cy="697465"/>
          </a:xfrm>
          <a:prstGeom prst="roundRect">
            <a:avLst/>
          </a:prstGeom>
          <a:ln>
            <a:solidFill>
              <a:schemeClr val="bg1"/>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en-US" dirty="0"/>
              <a:t>Genes high difference of PAV in wild vs cultivated</a:t>
            </a:r>
          </a:p>
        </p:txBody>
      </p:sp>
      <p:sp>
        <p:nvSpPr>
          <p:cNvPr id="13" name="Rectangle: Rounded Corners 12">
            <a:extLst>
              <a:ext uri="{FF2B5EF4-FFF2-40B4-BE49-F238E27FC236}">
                <a16:creationId xmlns:a16="http://schemas.microsoft.com/office/drawing/2014/main" id="{7A4410A2-441B-CE6B-FBDC-C7B464DE041A}"/>
              </a:ext>
            </a:extLst>
          </p:cNvPr>
          <p:cNvSpPr/>
          <p:nvPr/>
        </p:nvSpPr>
        <p:spPr>
          <a:xfrm>
            <a:off x="8190352" y="1669211"/>
            <a:ext cx="1751682" cy="697465"/>
          </a:xfrm>
          <a:prstGeom prst="roundRect">
            <a:avLst/>
          </a:prstGeom>
          <a:solidFill>
            <a:schemeClr val="bg1"/>
          </a:solidFill>
          <a:ln>
            <a:solidFill>
              <a:schemeClr val="bg1"/>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en-US" dirty="0"/>
              <a:t>Enrichment</a:t>
            </a:r>
          </a:p>
        </p:txBody>
      </p:sp>
      <p:cxnSp>
        <p:nvCxnSpPr>
          <p:cNvPr id="14" name="Straight Arrow Connector 13">
            <a:extLst>
              <a:ext uri="{FF2B5EF4-FFF2-40B4-BE49-F238E27FC236}">
                <a16:creationId xmlns:a16="http://schemas.microsoft.com/office/drawing/2014/main" id="{75CE2202-DE7E-CAAA-5F3E-7CB53ECF0D63}"/>
              </a:ext>
            </a:extLst>
          </p:cNvPr>
          <p:cNvCxnSpPr>
            <a:cxnSpLocks/>
          </p:cNvCxnSpPr>
          <p:nvPr/>
        </p:nvCxnSpPr>
        <p:spPr>
          <a:xfrm>
            <a:off x="6974824" y="2048455"/>
            <a:ext cx="1215528"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9" name="Rectangle: Rounded Corners 18">
            <a:extLst>
              <a:ext uri="{FF2B5EF4-FFF2-40B4-BE49-F238E27FC236}">
                <a16:creationId xmlns:a16="http://schemas.microsoft.com/office/drawing/2014/main" id="{0391E4F8-58E0-8AD0-376C-4F728B19387F}"/>
              </a:ext>
            </a:extLst>
          </p:cNvPr>
          <p:cNvSpPr/>
          <p:nvPr/>
        </p:nvSpPr>
        <p:spPr>
          <a:xfrm>
            <a:off x="8363326" y="3275966"/>
            <a:ext cx="3141083" cy="2378074"/>
          </a:xfrm>
          <a:prstGeom prst="roundRect">
            <a:avLst/>
          </a:prstGeom>
          <a:solidFill>
            <a:schemeClr val="bg1"/>
          </a:solidFill>
          <a:ln>
            <a:solidFill>
              <a:schemeClr val="bg1"/>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dirty="0"/>
          </a:p>
        </p:txBody>
      </p:sp>
      <p:sp>
        <p:nvSpPr>
          <p:cNvPr id="18" name="TextBox 17">
            <a:extLst>
              <a:ext uri="{FF2B5EF4-FFF2-40B4-BE49-F238E27FC236}">
                <a16:creationId xmlns:a16="http://schemas.microsoft.com/office/drawing/2014/main" id="{BC793988-F568-1A77-4A1D-C1D5237E3031}"/>
              </a:ext>
            </a:extLst>
          </p:cNvPr>
          <p:cNvSpPr txBox="1"/>
          <p:nvPr/>
        </p:nvSpPr>
        <p:spPr>
          <a:xfrm>
            <a:off x="8562479" y="3473014"/>
            <a:ext cx="3041507" cy="2031325"/>
          </a:xfrm>
          <a:prstGeom prst="rect">
            <a:avLst/>
          </a:prstGeom>
          <a:noFill/>
        </p:spPr>
        <p:txBody>
          <a:bodyPr wrap="square" rtlCol="0">
            <a:spAutoFit/>
          </a:bodyPr>
          <a:lstStyle/>
          <a:p>
            <a:r>
              <a:rPr lang="en-US" dirty="0"/>
              <a:t>Cucumber species exhibit significant gene enrichment in mitochondrial functions and protein transport, indicating essential roles in energy production and cellular organization.</a:t>
            </a:r>
          </a:p>
        </p:txBody>
      </p:sp>
    </p:spTree>
    <p:extLst>
      <p:ext uri="{BB962C8B-B14F-4D97-AF65-F5344CB8AC3E}">
        <p14:creationId xmlns:p14="http://schemas.microsoft.com/office/powerpoint/2010/main" val="36290581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D2739ABF-5C57-9210-3BCE-FFB3856B6428}"/>
              </a:ext>
            </a:extLst>
          </p:cNvPr>
          <p:cNvSpPr/>
          <p:nvPr/>
        </p:nvSpPr>
        <p:spPr>
          <a:xfrm>
            <a:off x="725217" y="351738"/>
            <a:ext cx="3027273" cy="734510"/>
          </a:xfrm>
          <a:prstGeom prst="roundRect">
            <a:avLst/>
          </a:prstGeom>
          <a:solidFill>
            <a:schemeClr val="accent4">
              <a:lumMod val="60000"/>
              <a:lumOff val="40000"/>
            </a:schemeClr>
          </a:solidFill>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dirty="0"/>
          </a:p>
        </p:txBody>
      </p:sp>
      <p:sp>
        <p:nvSpPr>
          <p:cNvPr id="2" name="Title 1">
            <a:extLst>
              <a:ext uri="{FF2B5EF4-FFF2-40B4-BE49-F238E27FC236}">
                <a16:creationId xmlns:a16="http://schemas.microsoft.com/office/drawing/2014/main" id="{94353506-21F7-6B3B-C8D8-3AE98BE94963}"/>
              </a:ext>
            </a:extLst>
          </p:cNvPr>
          <p:cNvSpPr>
            <a:spLocks noGrp="1"/>
          </p:cNvSpPr>
          <p:nvPr>
            <p:ph type="title"/>
          </p:nvPr>
        </p:nvSpPr>
        <p:spPr>
          <a:xfrm>
            <a:off x="980115" y="263518"/>
            <a:ext cx="2517475" cy="851200"/>
          </a:xfrm>
        </p:spPr>
        <p:txBody>
          <a:bodyPr>
            <a:normAutofit/>
          </a:bodyPr>
          <a:lstStyle/>
          <a:p>
            <a:r>
              <a:rPr lang="en-US" b="1" dirty="0"/>
              <a:t>Summary</a:t>
            </a:r>
          </a:p>
        </p:txBody>
      </p:sp>
      <p:sp>
        <p:nvSpPr>
          <p:cNvPr id="5" name="Rectangle: Rounded Corners 4">
            <a:extLst>
              <a:ext uri="{FF2B5EF4-FFF2-40B4-BE49-F238E27FC236}">
                <a16:creationId xmlns:a16="http://schemas.microsoft.com/office/drawing/2014/main" id="{CF0DA889-273B-73E0-5522-425157ADFA70}"/>
              </a:ext>
            </a:extLst>
          </p:cNvPr>
          <p:cNvSpPr/>
          <p:nvPr/>
        </p:nvSpPr>
        <p:spPr>
          <a:xfrm>
            <a:off x="725217" y="1305105"/>
            <a:ext cx="10592640" cy="5400495"/>
          </a:xfrm>
          <a:prstGeom prst="roundRect">
            <a:avLst>
              <a:gd name="adj" fmla="val 11186"/>
            </a:avLst>
          </a:prstGeom>
          <a:solidFill>
            <a:schemeClr val="accent2">
              <a:lumMod val="60000"/>
              <a:lumOff val="40000"/>
            </a:schemeClr>
          </a:solidFill>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469F3CFE-F6C9-4449-F938-9850643783AC}"/>
              </a:ext>
            </a:extLst>
          </p:cNvPr>
          <p:cNvSpPr/>
          <p:nvPr/>
        </p:nvSpPr>
        <p:spPr>
          <a:xfrm>
            <a:off x="1337391" y="1606928"/>
            <a:ext cx="9454253" cy="4793871"/>
          </a:xfrm>
          <a:prstGeom prst="roundRect">
            <a:avLst>
              <a:gd name="adj" fmla="val 8767"/>
            </a:avLst>
          </a:prstGeom>
        </p:spPr>
        <p:style>
          <a:lnRef idx="2">
            <a:schemeClr val="accent2"/>
          </a:lnRef>
          <a:fillRef idx="1">
            <a:schemeClr val="lt1"/>
          </a:fillRef>
          <a:effectRef idx="0">
            <a:schemeClr val="accent2"/>
          </a:effectRef>
          <a:fontRef idx="minor">
            <a:schemeClr val="dk1"/>
          </a:fontRef>
        </p:style>
        <p:txBody>
          <a:bodyPr rtlCol="0" anchor="ctr"/>
          <a:lstStyle/>
          <a:p>
            <a:pPr algn="ctr">
              <a:lnSpc>
                <a:spcPct val="150000"/>
              </a:lnSpc>
            </a:pPr>
            <a:endParaRPr lang="en-US" dirty="0"/>
          </a:p>
        </p:txBody>
      </p:sp>
      <p:sp>
        <p:nvSpPr>
          <p:cNvPr id="13" name="TextBox 12">
            <a:extLst>
              <a:ext uri="{FF2B5EF4-FFF2-40B4-BE49-F238E27FC236}">
                <a16:creationId xmlns:a16="http://schemas.microsoft.com/office/drawing/2014/main" id="{A415F72A-79DA-AF8E-9EF6-286BFC396D69}"/>
              </a:ext>
            </a:extLst>
          </p:cNvPr>
          <p:cNvSpPr txBox="1"/>
          <p:nvPr/>
        </p:nvSpPr>
        <p:spPr>
          <a:xfrm>
            <a:off x="1990394" y="1250196"/>
            <a:ext cx="8540365" cy="5786199"/>
          </a:xfrm>
          <a:prstGeom prst="rect">
            <a:avLst/>
          </a:prstGeom>
          <a:noFill/>
        </p:spPr>
        <p:txBody>
          <a:bodyPr wrap="square" rtlCol="0">
            <a:spAutoFit/>
          </a:bodyPr>
          <a:lstStyle/>
          <a:p>
            <a:pPr marL="457200" indent="-457200">
              <a:lnSpc>
                <a:spcPct val="150000"/>
              </a:lnSpc>
              <a:buFont typeface="+mj-lt"/>
              <a:buAutoNum type="arabicPeriod"/>
            </a:pPr>
            <a:endParaRPr lang="en-US" sz="2000" dirty="0"/>
          </a:p>
          <a:p>
            <a:pPr marL="457200" indent="-457200">
              <a:lnSpc>
                <a:spcPct val="150000"/>
              </a:lnSpc>
              <a:buFont typeface="+mj-lt"/>
              <a:buAutoNum type="arabicPeriod"/>
            </a:pPr>
            <a:r>
              <a:rPr lang="en-US" sz="2000" dirty="0"/>
              <a:t>Constructed gene-based pangenome of  39 cucumber genome.</a:t>
            </a:r>
          </a:p>
          <a:p>
            <a:pPr marL="457200" indent="-457200">
              <a:lnSpc>
                <a:spcPct val="150000"/>
              </a:lnSpc>
              <a:buFont typeface="+mj-lt"/>
              <a:buAutoNum type="arabicPeriod"/>
            </a:pPr>
            <a:r>
              <a:rPr lang="en-US" sz="2000" dirty="0"/>
              <a:t>Identified 15,924 core-genes, 2,474 soft-core genes, 5,235 shell genes and 112 Cloud-genes in cucumber gene-based pangenome</a:t>
            </a:r>
          </a:p>
          <a:p>
            <a:pPr marL="457200" indent="-457200">
              <a:lnSpc>
                <a:spcPct val="150000"/>
              </a:lnSpc>
              <a:buFont typeface="+mj-lt"/>
              <a:buAutoNum type="arabicPeriod"/>
            </a:pPr>
            <a:r>
              <a:rPr lang="en-US" sz="2000" dirty="0"/>
              <a:t>Through PAV calculation, identified 2193 genes with high PAV frequency in wild vs cultivated cucumber species, enriched in mitochondrial functions and protein transport</a:t>
            </a:r>
          </a:p>
          <a:p>
            <a:pPr>
              <a:lnSpc>
                <a:spcPct val="150000"/>
              </a:lnSpc>
            </a:pPr>
            <a:endParaRPr lang="en-US" sz="2000" dirty="0"/>
          </a:p>
          <a:p>
            <a:pPr>
              <a:lnSpc>
                <a:spcPct val="150000"/>
              </a:lnSpc>
            </a:pPr>
            <a:r>
              <a:rPr lang="en-US" sz="2000" dirty="0"/>
              <a:t>This project provided resource for cucumber pangenome studies, identified genes with different PAV in wild vs domesticated species, and provided value in future cucumber breeding</a:t>
            </a:r>
          </a:p>
          <a:p>
            <a:endParaRPr lang="en-US" sz="2000" dirty="0"/>
          </a:p>
          <a:p>
            <a:endParaRPr lang="en-US" sz="2000" dirty="0"/>
          </a:p>
        </p:txBody>
      </p:sp>
    </p:spTree>
    <p:extLst>
      <p:ext uri="{BB962C8B-B14F-4D97-AF65-F5344CB8AC3E}">
        <p14:creationId xmlns:p14="http://schemas.microsoft.com/office/powerpoint/2010/main" val="35989548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FD7C9-04B4-4C39-E8BF-5990C11F56B8}"/>
              </a:ext>
            </a:extLst>
          </p:cNvPr>
          <p:cNvSpPr>
            <a:spLocks noGrp="1"/>
          </p:cNvSpPr>
          <p:nvPr>
            <p:ph type="title"/>
          </p:nvPr>
        </p:nvSpPr>
        <p:spPr>
          <a:xfrm>
            <a:off x="4314825" y="2766218"/>
            <a:ext cx="10515600" cy="1325563"/>
          </a:xfrm>
        </p:spPr>
        <p:txBody>
          <a:bodyPr/>
          <a:lstStyle/>
          <a:p>
            <a:r>
              <a:rPr lang="en-US" b="1" dirty="0"/>
              <a:t>Thank U :P</a:t>
            </a:r>
          </a:p>
        </p:txBody>
      </p:sp>
    </p:spTree>
    <p:extLst>
      <p:ext uri="{BB962C8B-B14F-4D97-AF65-F5344CB8AC3E}">
        <p14:creationId xmlns:p14="http://schemas.microsoft.com/office/powerpoint/2010/main" val="3206426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Rounded Corners 26">
            <a:extLst>
              <a:ext uri="{FF2B5EF4-FFF2-40B4-BE49-F238E27FC236}">
                <a16:creationId xmlns:a16="http://schemas.microsoft.com/office/drawing/2014/main" id="{A03F2730-82FF-AB7E-8AFB-D4004F4806B9}"/>
              </a:ext>
            </a:extLst>
          </p:cNvPr>
          <p:cNvSpPr/>
          <p:nvPr/>
        </p:nvSpPr>
        <p:spPr>
          <a:xfrm>
            <a:off x="3649980" y="170997"/>
            <a:ext cx="5318760" cy="646331"/>
          </a:xfrm>
          <a:prstGeom prst="roundRect">
            <a:avLst/>
          </a:prstGeom>
          <a:solidFill>
            <a:srgbClr val="C5E0B4"/>
          </a:solidFill>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5D59AD64-F933-981D-E78D-DC6C2AF069B8}"/>
              </a:ext>
            </a:extLst>
          </p:cNvPr>
          <p:cNvSpPr>
            <a:spLocks noGrp="1"/>
          </p:cNvSpPr>
          <p:nvPr>
            <p:ph type="title"/>
          </p:nvPr>
        </p:nvSpPr>
        <p:spPr>
          <a:xfrm>
            <a:off x="4828222" y="-139579"/>
            <a:ext cx="2962275" cy="1325563"/>
          </a:xfrm>
        </p:spPr>
        <p:txBody>
          <a:bodyPr/>
          <a:lstStyle/>
          <a:p>
            <a:r>
              <a:rPr lang="en-US" b="1" dirty="0"/>
              <a:t>Background</a:t>
            </a:r>
          </a:p>
        </p:txBody>
      </p:sp>
      <p:sp>
        <p:nvSpPr>
          <p:cNvPr id="4" name="Rectangle: Rounded Corners 3">
            <a:extLst>
              <a:ext uri="{FF2B5EF4-FFF2-40B4-BE49-F238E27FC236}">
                <a16:creationId xmlns:a16="http://schemas.microsoft.com/office/drawing/2014/main" id="{B2E2631C-BD44-79B4-AECC-68CF5937EC05}"/>
              </a:ext>
            </a:extLst>
          </p:cNvPr>
          <p:cNvSpPr/>
          <p:nvPr/>
        </p:nvSpPr>
        <p:spPr>
          <a:xfrm>
            <a:off x="194678" y="1098854"/>
            <a:ext cx="5576202" cy="2536155"/>
          </a:xfrm>
          <a:prstGeom prst="roundRect">
            <a:avLst/>
          </a:prstGeom>
          <a:solidFill>
            <a:srgbClr val="C5E0B4"/>
          </a:solidFill>
          <a:ln>
            <a:solidFill>
              <a:schemeClr val="bg1"/>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a:p>
        </p:txBody>
      </p:sp>
      <p:sp>
        <p:nvSpPr>
          <p:cNvPr id="5" name="Rectangle: Rounded Corners 4">
            <a:extLst>
              <a:ext uri="{FF2B5EF4-FFF2-40B4-BE49-F238E27FC236}">
                <a16:creationId xmlns:a16="http://schemas.microsoft.com/office/drawing/2014/main" id="{B7F9537E-3CD2-1B48-96B1-A0E724C41B0B}"/>
              </a:ext>
            </a:extLst>
          </p:cNvPr>
          <p:cNvSpPr/>
          <p:nvPr/>
        </p:nvSpPr>
        <p:spPr>
          <a:xfrm>
            <a:off x="7865928" y="1109383"/>
            <a:ext cx="3664216" cy="2500217"/>
          </a:xfrm>
          <a:prstGeom prst="roundRect">
            <a:avLst/>
          </a:prstGeom>
          <a:solidFill>
            <a:srgbClr val="C5E0B4"/>
          </a:solidFill>
          <a:ln>
            <a:solidFill>
              <a:schemeClr val="bg1"/>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000" b="0" i="0" dirty="0">
                <a:effectLst/>
                <a:latin typeface="Arial" panose="020B0604020202020204" pitchFamily="34" charset="0"/>
              </a:rPr>
              <a:t>Need more robust crop varieties</a:t>
            </a:r>
          </a:p>
          <a:p>
            <a:pPr algn="ctr"/>
            <a:endParaRPr lang="en-US" sz="2000" dirty="0"/>
          </a:p>
        </p:txBody>
      </p:sp>
      <p:sp>
        <p:nvSpPr>
          <p:cNvPr id="6" name="Rectangle: Rounded Corners 5">
            <a:extLst>
              <a:ext uri="{FF2B5EF4-FFF2-40B4-BE49-F238E27FC236}">
                <a16:creationId xmlns:a16="http://schemas.microsoft.com/office/drawing/2014/main" id="{8170A900-B99B-0004-210E-FD72A8C69E03}"/>
              </a:ext>
            </a:extLst>
          </p:cNvPr>
          <p:cNvSpPr/>
          <p:nvPr/>
        </p:nvSpPr>
        <p:spPr>
          <a:xfrm>
            <a:off x="194678" y="4057206"/>
            <a:ext cx="5576201" cy="2645661"/>
          </a:xfrm>
          <a:prstGeom prst="roundRect">
            <a:avLst/>
          </a:prstGeom>
          <a:solidFill>
            <a:schemeClr val="accent6">
              <a:lumMod val="40000"/>
              <a:lumOff val="60000"/>
            </a:schemeClr>
          </a:solidFill>
          <a:ln>
            <a:solidFill>
              <a:schemeClr val="bg1"/>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a:p>
        </p:txBody>
      </p:sp>
      <p:sp>
        <p:nvSpPr>
          <p:cNvPr id="7" name="Rectangle: Rounded Corners 6">
            <a:extLst>
              <a:ext uri="{FF2B5EF4-FFF2-40B4-BE49-F238E27FC236}">
                <a16:creationId xmlns:a16="http://schemas.microsoft.com/office/drawing/2014/main" id="{BF60A171-96D2-448B-8336-6DE0F624CE59}"/>
              </a:ext>
            </a:extLst>
          </p:cNvPr>
          <p:cNvSpPr/>
          <p:nvPr/>
        </p:nvSpPr>
        <p:spPr>
          <a:xfrm>
            <a:off x="7939120" y="4079588"/>
            <a:ext cx="3664216" cy="2667694"/>
          </a:xfrm>
          <a:prstGeom prst="roundRect">
            <a:avLst/>
          </a:prstGeom>
          <a:solidFill>
            <a:schemeClr val="accent6">
              <a:lumMod val="40000"/>
              <a:lumOff val="60000"/>
            </a:schemeClr>
          </a:solidFill>
          <a:ln>
            <a:solidFill>
              <a:schemeClr val="bg1"/>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a:p>
        </p:txBody>
      </p:sp>
      <p:pic>
        <p:nvPicPr>
          <p:cNvPr id="1026" name="Picture 2" descr="polar bear &amp; penguin illustration Climate Change Clipart">
            <a:extLst>
              <a:ext uri="{FF2B5EF4-FFF2-40B4-BE49-F238E27FC236}">
                <a16:creationId xmlns:a16="http://schemas.microsoft.com/office/drawing/2014/main" id="{493C9CF6-3C60-9A0C-A120-CD5C49EF262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6145" t="11083" r="26922" b="6516"/>
          <a:stretch/>
        </p:blipFill>
        <p:spPr bwMode="auto">
          <a:xfrm>
            <a:off x="661856" y="1508288"/>
            <a:ext cx="1612608" cy="1887483"/>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BB1252A6-6B94-388A-B00C-3008C25DE848}"/>
              </a:ext>
            </a:extLst>
          </p:cNvPr>
          <p:cNvSpPr txBox="1"/>
          <p:nvPr/>
        </p:nvSpPr>
        <p:spPr>
          <a:xfrm>
            <a:off x="957157" y="1109383"/>
            <a:ext cx="4104718" cy="830997"/>
          </a:xfrm>
          <a:prstGeom prst="rect">
            <a:avLst/>
          </a:prstGeom>
          <a:noFill/>
        </p:spPr>
        <p:txBody>
          <a:bodyPr wrap="square" rtlCol="0">
            <a:spAutoFit/>
          </a:bodyPr>
          <a:lstStyle/>
          <a:p>
            <a:r>
              <a:rPr lang="en-US" sz="2400" b="0" i="0" dirty="0">
                <a:effectLst/>
                <a:latin typeface="Arial" panose="020B0604020202020204" pitchFamily="34" charset="0"/>
              </a:rPr>
              <a:t>Global challenges</a:t>
            </a:r>
            <a:endParaRPr lang="en-US" sz="2400" dirty="0"/>
          </a:p>
          <a:p>
            <a:endParaRPr lang="en-US" sz="2400" dirty="0"/>
          </a:p>
        </p:txBody>
      </p:sp>
      <p:pic>
        <p:nvPicPr>
          <p:cNvPr id="1034" name="Picture 10" descr="Introduction to DNA Sequencing">
            <a:extLst>
              <a:ext uri="{FF2B5EF4-FFF2-40B4-BE49-F238E27FC236}">
                <a16:creationId xmlns:a16="http://schemas.microsoft.com/office/drawing/2014/main" id="{7ED92665-B76B-C694-EE11-FE9BBE87FD5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7816" y="4697091"/>
            <a:ext cx="2149033" cy="1432689"/>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9073C6C3-EAE2-4156-6873-E472725353D4}"/>
              </a:ext>
            </a:extLst>
          </p:cNvPr>
          <p:cNvSpPr txBox="1"/>
          <p:nvPr/>
        </p:nvSpPr>
        <p:spPr>
          <a:xfrm>
            <a:off x="1097878" y="4117584"/>
            <a:ext cx="3184218" cy="830997"/>
          </a:xfrm>
          <a:prstGeom prst="rect">
            <a:avLst/>
          </a:prstGeom>
          <a:noFill/>
        </p:spPr>
        <p:txBody>
          <a:bodyPr wrap="square" rtlCol="0">
            <a:spAutoFit/>
          </a:bodyPr>
          <a:lstStyle/>
          <a:p>
            <a:r>
              <a:rPr lang="en-US" sz="2400" b="0" i="0" dirty="0">
                <a:effectLst/>
                <a:latin typeface="Arial" panose="020B0604020202020204" pitchFamily="34" charset="0"/>
              </a:rPr>
              <a:t>Technology advances</a:t>
            </a:r>
            <a:endParaRPr lang="en-US" sz="2400" dirty="0"/>
          </a:p>
          <a:p>
            <a:endParaRPr lang="en-US" sz="2400" dirty="0"/>
          </a:p>
        </p:txBody>
      </p:sp>
      <p:pic>
        <p:nvPicPr>
          <p:cNvPr id="1036" name="Picture 12" descr="A. Frequent static representations of Pangenomes. B. Cartoon of a... |  Download Scientific Diagram">
            <a:extLst>
              <a:ext uri="{FF2B5EF4-FFF2-40B4-BE49-F238E27FC236}">
                <a16:creationId xmlns:a16="http://schemas.microsoft.com/office/drawing/2014/main" id="{CE4A2016-CB5E-3406-FB67-18E4A9F1744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29669" y="4623268"/>
            <a:ext cx="2230755" cy="1674378"/>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8BAE345B-B0A3-F665-5A2B-405ADD512921}"/>
              </a:ext>
            </a:extLst>
          </p:cNvPr>
          <p:cNvSpPr txBox="1"/>
          <p:nvPr/>
        </p:nvSpPr>
        <p:spPr>
          <a:xfrm>
            <a:off x="8180334" y="4533082"/>
            <a:ext cx="3035403" cy="1015663"/>
          </a:xfrm>
          <a:prstGeom prst="rect">
            <a:avLst/>
          </a:prstGeom>
          <a:noFill/>
        </p:spPr>
        <p:txBody>
          <a:bodyPr wrap="square" rtlCol="0">
            <a:spAutoFit/>
          </a:bodyPr>
          <a:lstStyle/>
          <a:p>
            <a:pPr algn="ctr"/>
            <a:r>
              <a:rPr lang="en-US" sz="2000" dirty="0">
                <a:latin typeface="Arial" panose="020B0604020202020204" pitchFamily="34" charset="0"/>
              </a:rPr>
              <a:t>E</a:t>
            </a:r>
            <a:r>
              <a:rPr lang="en-US" sz="2000" b="0" i="0" dirty="0">
                <a:effectLst/>
                <a:latin typeface="Arial" panose="020B0604020202020204" pitchFamily="34" charset="0"/>
              </a:rPr>
              <a:t>asier to generate pangenomes</a:t>
            </a:r>
            <a:endParaRPr lang="en-US" sz="2000" dirty="0"/>
          </a:p>
          <a:p>
            <a:endParaRPr lang="en-US" sz="2000" dirty="0"/>
          </a:p>
        </p:txBody>
      </p:sp>
      <p:sp>
        <p:nvSpPr>
          <p:cNvPr id="20" name="TextBox 19">
            <a:extLst>
              <a:ext uri="{FF2B5EF4-FFF2-40B4-BE49-F238E27FC236}">
                <a16:creationId xmlns:a16="http://schemas.microsoft.com/office/drawing/2014/main" id="{D0780E8F-A042-43A9-1CE9-19A454C76783}"/>
              </a:ext>
            </a:extLst>
          </p:cNvPr>
          <p:cNvSpPr txBox="1"/>
          <p:nvPr/>
        </p:nvSpPr>
        <p:spPr>
          <a:xfrm>
            <a:off x="8030304" y="5548745"/>
            <a:ext cx="3664215" cy="707886"/>
          </a:xfrm>
          <a:prstGeom prst="rect">
            <a:avLst/>
          </a:prstGeom>
          <a:noFill/>
        </p:spPr>
        <p:txBody>
          <a:bodyPr wrap="square" rtlCol="0">
            <a:spAutoFit/>
          </a:bodyPr>
          <a:lstStyle/>
          <a:p>
            <a:pPr algn="ctr"/>
            <a:r>
              <a:rPr lang="en-US" sz="2000" b="0" i="0" dirty="0">
                <a:effectLst/>
                <a:latin typeface="Arial" panose="020B0604020202020204" pitchFamily="34" charset="0"/>
              </a:rPr>
              <a:t>Help identify candidate genes for beneficial traits </a:t>
            </a:r>
            <a:endParaRPr lang="en-US" sz="2000" dirty="0"/>
          </a:p>
        </p:txBody>
      </p:sp>
      <p:pic>
        <p:nvPicPr>
          <p:cNvPr id="1038" name="Picture 14" descr="Is overpopulation a problem?">
            <a:extLst>
              <a:ext uri="{FF2B5EF4-FFF2-40B4-BE49-F238E27FC236}">
                <a16:creationId xmlns:a16="http://schemas.microsoft.com/office/drawing/2014/main" id="{6E1B5AC8-04B7-30E6-53DB-602DDA0535E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39112" y="1540102"/>
            <a:ext cx="3163726" cy="1779596"/>
          </a:xfrm>
          <a:prstGeom prst="rect">
            <a:avLst/>
          </a:prstGeom>
          <a:noFill/>
          <a:extLst>
            <a:ext uri="{909E8E84-426E-40DD-AFC4-6F175D3DCCD1}">
              <a14:hiddenFill xmlns:a14="http://schemas.microsoft.com/office/drawing/2010/main">
                <a:solidFill>
                  <a:srgbClr val="FFFFFF"/>
                </a:solidFill>
              </a14:hiddenFill>
            </a:ext>
          </a:extLst>
        </p:spPr>
      </p:pic>
      <p:cxnSp>
        <p:nvCxnSpPr>
          <p:cNvPr id="22" name="Straight Arrow Connector 21">
            <a:extLst>
              <a:ext uri="{FF2B5EF4-FFF2-40B4-BE49-F238E27FC236}">
                <a16:creationId xmlns:a16="http://schemas.microsoft.com/office/drawing/2014/main" id="{E53F36F5-3A84-79D1-DC8A-5C817EB7CE99}"/>
              </a:ext>
            </a:extLst>
          </p:cNvPr>
          <p:cNvCxnSpPr>
            <a:cxnSpLocks/>
            <a:stCxn id="4" idx="3"/>
            <a:endCxn id="5" idx="1"/>
          </p:cNvCxnSpPr>
          <p:nvPr/>
        </p:nvCxnSpPr>
        <p:spPr>
          <a:xfrm flipV="1">
            <a:off x="5770880" y="2359492"/>
            <a:ext cx="2095048" cy="744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3" name="Straight Arrow Connector 22">
            <a:extLst>
              <a:ext uri="{FF2B5EF4-FFF2-40B4-BE49-F238E27FC236}">
                <a16:creationId xmlns:a16="http://schemas.microsoft.com/office/drawing/2014/main" id="{2C61ECE9-A5F6-72EA-C66D-8AD9348633E4}"/>
              </a:ext>
            </a:extLst>
          </p:cNvPr>
          <p:cNvCxnSpPr>
            <a:cxnSpLocks/>
            <a:endCxn id="7" idx="1"/>
          </p:cNvCxnSpPr>
          <p:nvPr/>
        </p:nvCxnSpPr>
        <p:spPr>
          <a:xfrm>
            <a:off x="5770879" y="5413435"/>
            <a:ext cx="216824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8" name="TextBox 27">
            <a:extLst>
              <a:ext uri="{FF2B5EF4-FFF2-40B4-BE49-F238E27FC236}">
                <a16:creationId xmlns:a16="http://schemas.microsoft.com/office/drawing/2014/main" id="{048A5412-908F-8CC0-11F5-5D0BC440A18C}"/>
              </a:ext>
            </a:extLst>
          </p:cNvPr>
          <p:cNvSpPr txBox="1"/>
          <p:nvPr/>
        </p:nvSpPr>
        <p:spPr>
          <a:xfrm>
            <a:off x="3333644" y="3378768"/>
            <a:ext cx="1097280" cy="230832"/>
          </a:xfrm>
          <a:prstGeom prst="rect">
            <a:avLst/>
          </a:prstGeom>
          <a:noFill/>
        </p:spPr>
        <p:txBody>
          <a:bodyPr wrap="square" rtlCol="0">
            <a:spAutoFit/>
          </a:bodyPr>
          <a:lstStyle/>
          <a:p>
            <a:r>
              <a:rPr lang="en-US" sz="900" dirty="0"/>
              <a:t>Google</a:t>
            </a:r>
          </a:p>
        </p:txBody>
      </p:sp>
      <p:sp>
        <p:nvSpPr>
          <p:cNvPr id="29" name="TextBox 28">
            <a:extLst>
              <a:ext uri="{FF2B5EF4-FFF2-40B4-BE49-F238E27FC236}">
                <a16:creationId xmlns:a16="http://schemas.microsoft.com/office/drawing/2014/main" id="{6A8A2005-DE81-E206-F29E-751EB8518221}"/>
              </a:ext>
            </a:extLst>
          </p:cNvPr>
          <p:cNvSpPr txBox="1"/>
          <p:nvPr/>
        </p:nvSpPr>
        <p:spPr>
          <a:xfrm>
            <a:off x="1259508" y="3371654"/>
            <a:ext cx="1097280" cy="230832"/>
          </a:xfrm>
          <a:prstGeom prst="rect">
            <a:avLst/>
          </a:prstGeom>
          <a:noFill/>
        </p:spPr>
        <p:txBody>
          <a:bodyPr wrap="square" rtlCol="0">
            <a:spAutoFit/>
          </a:bodyPr>
          <a:lstStyle/>
          <a:p>
            <a:r>
              <a:rPr lang="en-US" sz="900" dirty="0"/>
              <a:t>Google</a:t>
            </a:r>
          </a:p>
        </p:txBody>
      </p:sp>
      <p:sp>
        <p:nvSpPr>
          <p:cNvPr id="30" name="TextBox 29">
            <a:extLst>
              <a:ext uri="{FF2B5EF4-FFF2-40B4-BE49-F238E27FC236}">
                <a16:creationId xmlns:a16="http://schemas.microsoft.com/office/drawing/2014/main" id="{A45A9341-7E57-997C-0983-58706C84AAF6}"/>
              </a:ext>
            </a:extLst>
          </p:cNvPr>
          <p:cNvSpPr txBox="1"/>
          <p:nvPr/>
        </p:nvSpPr>
        <p:spPr>
          <a:xfrm>
            <a:off x="1042208" y="6000908"/>
            <a:ext cx="1097280" cy="230832"/>
          </a:xfrm>
          <a:prstGeom prst="rect">
            <a:avLst/>
          </a:prstGeom>
          <a:noFill/>
        </p:spPr>
        <p:txBody>
          <a:bodyPr wrap="square" rtlCol="0">
            <a:spAutoFit/>
          </a:bodyPr>
          <a:lstStyle/>
          <a:p>
            <a:r>
              <a:rPr lang="en-US" sz="900" dirty="0"/>
              <a:t>Google</a:t>
            </a:r>
          </a:p>
        </p:txBody>
      </p:sp>
      <p:sp>
        <p:nvSpPr>
          <p:cNvPr id="31" name="TextBox 30">
            <a:extLst>
              <a:ext uri="{FF2B5EF4-FFF2-40B4-BE49-F238E27FC236}">
                <a16:creationId xmlns:a16="http://schemas.microsoft.com/office/drawing/2014/main" id="{D9B622A9-7947-D634-DA04-E399D8EBC750}"/>
              </a:ext>
            </a:extLst>
          </p:cNvPr>
          <p:cNvSpPr txBox="1"/>
          <p:nvPr/>
        </p:nvSpPr>
        <p:spPr>
          <a:xfrm>
            <a:off x="3649980" y="6361538"/>
            <a:ext cx="1097280" cy="230832"/>
          </a:xfrm>
          <a:prstGeom prst="rect">
            <a:avLst/>
          </a:prstGeom>
          <a:noFill/>
        </p:spPr>
        <p:txBody>
          <a:bodyPr wrap="square" rtlCol="0">
            <a:spAutoFit/>
          </a:bodyPr>
          <a:lstStyle/>
          <a:p>
            <a:r>
              <a:rPr lang="en-US" sz="900" dirty="0"/>
              <a:t>Google</a:t>
            </a:r>
          </a:p>
        </p:txBody>
      </p:sp>
    </p:spTree>
    <p:extLst>
      <p:ext uri="{BB962C8B-B14F-4D97-AF65-F5344CB8AC3E}">
        <p14:creationId xmlns:p14="http://schemas.microsoft.com/office/powerpoint/2010/main" val="42800991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0E0B3B23-07FE-CF57-2648-691A7FBD9710}"/>
              </a:ext>
            </a:extLst>
          </p:cNvPr>
          <p:cNvSpPr/>
          <p:nvPr/>
        </p:nvSpPr>
        <p:spPr>
          <a:xfrm>
            <a:off x="337029" y="494199"/>
            <a:ext cx="7418445" cy="646331"/>
          </a:xfrm>
          <a:prstGeom prst="roundRect">
            <a:avLst/>
          </a:prstGeom>
          <a:solidFill>
            <a:srgbClr val="FBE5D6"/>
          </a:solidFill>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19331A17-8759-17DF-8A4C-3B932AA3E5C4}"/>
              </a:ext>
            </a:extLst>
          </p:cNvPr>
          <p:cNvSpPr/>
          <p:nvPr/>
        </p:nvSpPr>
        <p:spPr>
          <a:xfrm>
            <a:off x="722742" y="1795535"/>
            <a:ext cx="3790950" cy="1325563"/>
          </a:xfrm>
          <a:prstGeom prst="roundRect">
            <a:avLst/>
          </a:prstGeom>
          <a:solidFill>
            <a:schemeClr val="accent2">
              <a:lumMod val="20000"/>
              <a:lumOff val="8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br>
              <a:rPr lang="en-US" b="0" i="0" dirty="0">
                <a:effectLst/>
                <a:latin typeface="Arial" panose="020B0604020202020204" pitchFamily="34" charset="0"/>
              </a:rPr>
            </a:br>
            <a:endParaRPr lang="en-US" dirty="0"/>
          </a:p>
        </p:txBody>
      </p:sp>
      <p:sp>
        <p:nvSpPr>
          <p:cNvPr id="4" name="Title 1">
            <a:extLst>
              <a:ext uri="{FF2B5EF4-FFF2-40B4-BE49-F238E27FC236}">
                <a16:creationId xmlns:a16="http://schemas.microsoft.com/office/drawing/2014/main" id="{08990F9A-8FBB-457B-A74D-44DE89C0B0DD}"/>
              </a:ext>
            </a:extLst>
          </p:cNvPr>
          <p:cNvSpPr>
            <a:spLocks noGrp="1"/>
          </p:cNvSpPr>
          <p:nvPr>
            <p:ph type="title"/>
          </p:nvPr>
        </p:nvSpPr>
        <p:spPr>
          <a:xfrm>
            <a:off x="700382" y="154584"/>
            <a:ext cx="10515600" cy="1325563"/>
          </a:xfrm>
        </p:spPr>
        <p:txBody>
          <a:bodyPr/>
          <a:lstStyle/>
          <a:p>
            <a:r>
              <a:rPr lang="en-US" b="1" dirty="0"/>
              <a:t>Studied Species: Cucumber </a:t>
            </a:r>
          </a:p>
        </p:txBody>
      </p:sp>
      <p:pic>
        <p:nvPicPr>
          <p:cNvPr id="2050" name="Picture 2" descr="753,500+ Cucumber Stock Photos, Pictures &amp; Royalty-Free ...">
            <a:extLst>
              <a:ext uri="{FF2B5EF4-FFF2-40B4-BE49-F238E27FC236}">
                <a16:creationId xmlns:a16="http://schemas.microsoft.com/office/drawing/2014/main" id="{96AA7BC7-75E7-3262-7ED8-7F33D5E5CF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7045" y="1432187"/>
            <a:ext cx="3083306" cy="209584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Mrs. Wages Dill Pickles Recipe - Mrs. Wages®">
            <a:extLst>
              <a:ext uri="{FF2B5EF4-FFF2-40B4-BE49-F238E27FC236}">
                <a16:creationId xmlns:a16="http://schemas.microsoft.com/office/drawing/2014/main" id="{8FC53B89-EA18-7E6C-F10C-6BC2DB705E2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6665" y="3528029"/>
            <a:ext cx="2140705" cy="1429122"/>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Asian Cucumber Salad">
            <a:extLst>
              <a:ext uri="{FF2B5EF4-FFF2-40B4-BE49-F238E27FC236}">
                <a16:creationId xmlns:a16="http://schemas.microsoft.com/office/drawing/2014/main" id="{E66E7CE5-9ECE-6263-06DC-C726FC77EB0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02374" y="3557500"/>
            <a:ext cx="1519829" cy="1519829"/>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Sex expression in cucurbits. (A) Flower sex type and the resulting... |  Download Scientific Diagram">
            <a:extLst>
              <a:ext uri="{FF2B5EF4-FFF2-40B4-BE49-F238E27FC236}">
                <a16:creationId xmlns:a16="http://schemas.microsoft.com/office/drawing/2014/main" id="{BB067D77-3073-20A4-50C1-586858F0215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48739" y="1884954"/>
            <a:ext cx="2568428" cy="362601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Rounded Corners 5">
            <a:extLst>
              <a:ext uri="{FF2B5EF4-FFF2-40B4-BE49-F238E27FC236}">
                <a16:creationId xmlns:a16="http://schemas.microsoft.com/office/drawing/2014/main" id="{A781CF54-F465-B3D3-BBAE-B97444EDDCB4}"/>
              </a:ext>
            </a:extLst>
          </p:cNvPr>
          <p:cNvSpPr/>
          <p:nvPr/>
        </p:nvSpPr>
        <p:spPr>
          <a:xfrm>
            <a:off x="9010935" y="589265"/>
            <a:ext cx="2844035" cy="1138282"/>
          </a:xfrm>
          <a:prstGeom prst="roundRect">
            <a:avLst>
              <a:gd name="adj" fmla="val 21353"/>
            </a:avLst>
          </a:prstGeom>
          <a:solidFill>
            <a:schemeClr val="accent2">
              <a:lumMod val="20000"/>
              <a:lumOff val="8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rPr>
              <a:t>M</a:t>
            </a:r>
            <a:r>
              <a:rPr lang="en-US" b="0" i="0" dirty="0">
                <a:solidFill>
                  <a:schemeClr val="tx1"/>
                </a:solidFill>
                <a:effectLst/>
                <a:latin typeface="Arial" panose="020B0604020202020204" pitchFamily="34" charset="0"/>
              </a:rPr>
              <a:t>odel plant for sex determination and vascular biology studies</a:t>
            </a:r>
            <a:endParaRPr lang="en-US" dirty="0">
              <a:solidFill>
                <a:schemeClr val="tx1"/>
              </a:solidFill>
            </a:endParaRPr>
          </a:p>
        </p:txBody>
      </p:sp>
      <p:pic>
        <p:nvPicPr>
          <p:cNvPr id="2058" name="Picture 10" descr="The cucumber fruits and the vascular bundles inside. (A) Typical cucumber varieties in China with different stalk lengths. From left to right: the inbred line 9930, Shenhe, Laotingbai-1, Xintaimici, Laotingbai-2, Tuzitui and the hermaphroditic line WI1983H. p, pedicel (black square bracket); s, stalk (red square brackets); f, fruit (blue square bracket). (B) Schematic diagram of a transverse section of a cucumber fruit showing the four sets of vascular bundles inside. Scale bar = 5 cm.">
            <a:extLst>
              <a:ext uri="{FF2B5EF4-FFF2-40B4-BE49-F238E27FC236}">
                <a16:creationId xmlns:a16="http://schemas.microsoft.com/office/drawing/2014/main" id="{A5392A14-B3C0-C151-ACAC-1FED365BE233}"/>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54847"/>
          <a:stretch/>
        </p:blipFill>
        <p:spPr bwMode="auto">
          <a:xfrm>
            <a:off x="4584281" y="4223399"/>
            <a:ext cx="4647025" cy="234046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8045E18D-E7F0-957A-762E-7BA8233A3254}"/>
              </a:ext>
            </a:extLst>
          </p:cNvPr>
          <p:cNvSpPr txBox="1"/>
          <p:nvPr/>
        </p:nvSpPr>
        <p:spPr>
          <a:xfrm>
            <a:off x="5110385" y="6488668"/>
            <a:ext cx="2247459" cy="369332"/>
          </a:xfrm>
          <a:prstGeom prst="rect">
            <a:avLst/>
          </a:prstGeom>
          <a:noFill/>
        </p:spPr>
        <p:txBody>
          <a:bodyPr wrap="square" rtlCol="0">
            <a:spAutoFit/>
          </a:bodyPr>
          <a:lstStyle/>
          <a:p>
            <a:r>
              <a:rPr lang="en-US" sz="900" dirty="0"/>
              <a:t>Jianyu Zhao et.al, 2015,Plant and Cell Physiology</a:t>
            </a:r>
          </a:p>
        </p:txBody>
      </p:sp>
      <p:sp>
        <p:nvSpPr>
          <p:cNvPr id="10" name="TextBox 9">
            <a:extLst>
              <a:ext uri="{FF2B5EF4-FFF2-40B4-BE49-F238E27FC236}">
                <a16:creationId xmlns:a16="http://schemas.microsoft.com/office/drawing/2014/main" id="{130A3959-8EDA-7155-74C2-707FD1EC0434}"/>
              </a:ext>
            </a:extLst>
          </p:cNvPr>
          <p:cNvSpPr txBox="1"/>
          <p:nvPr/>
        </p:nvSpPr>
        <p:spPr>
          <a:xfrm>
            <a:off x="9547372" y="5648632"/>
            <a:ext cx="2011680" cy="369332"/>
          </a:xfrm>
          <a:prstGeom prst="rect">
            <a:avLst/>
          </a:prstGeom>
          <a:noFill/>
        </p:spPr>
        <p:txBody>
          <a:bodyPr wrap="square" rtlCol="0">
            <a:spAutoFit/>
          </a:bodyPr>
          <a:lstStyle/>
          <a:p>
            <a:r>
              <a:rPr lang="en-US" sz="900" dirty="0"/>
              <a:t>Dandan Li et.al, 2015, Frontiers in Plant </a:t>
            </a:r>
            <a:r>
              <a:rPr lang="en-US" sz="900" dirty="0" err="1"/>
              <a:t>Suty</a:t>
            </a:r>
            <a:endParaRPr lang="en-US" sz="900" dirty="0"/>
          </a:p>
        </p:txBody>
      </p:sp>
      <p:sp>
        <p:nvSpPr>
          <p:cNvPr id="11" name="TextBox 10">
            <a:extLst>
              <a:ext uri="{FF2B5EF4-FFF2-40B4-BE49-F238E27FC236}">
                <a16:creationId xmlns:a16="http://schemas.microsoft.com/office/drawing/2014/main" id="{F529C46F-1DA5-D848-DE40-F9E49D755274}"/>
              </a:ext>
            </a:extLst>
          </p:cNvPr>
          <p:cNvSpPr txBox="1"/>
          <p:nvPr/>
        </p:nvSpPr>
        <p:spPr>
          <a:xfrm>
            <a:off x="1147680" y="5234417"/>
            <a:ext cx="1097280" cy="230832"/>
          </a:xfrm>
          <a:prstGeom prst="rect">
            <a:avLst/>
          </a:prstGeom>
          <a:noFill/>
        </p:spPr>
        <p:txBody>
          <a:bodyPr wrap="square" rtlCol="0">
            <a:spAutoFit/>
          </a:bodyPr>
          <a:lstStyle/>
          <a:p>
            <a:r>
              <a:rPr lang="en-US" sz="900" dirty="0"/>
              <a:t>Google</a:t>
            </a:r>
          </a:p>
        </p:txBody>
      </p:sp>
      <p:sp>
        <p:nvSpPr>
          <p:cNvPr id="12" name="TextBox 11">
            <a:extLst>
              <a:ext uri="{FF2B5EF4-FFF2-40B4-BE49-F238E27FC236}">
                <a16:creationId xmlns:a16="http://schemas.microsoft.com/office/drawing/2014/main" id="{9B1DA1CC-DAAA-FDF9-14DA-735816A9039F}"/>
              </a:ext>
            </a:extLst>
          </p:cNvPr>
          <p:cNvSpPr txBox="1"/>
          <p:nvPr/>
        </p:nvSpPr>
        <p:spPr>
          <a:xfrm>
            <a:off x="3416412" y="5234417"/>
            <a:ext cx="1097280" cy="230832"/>
          </a:xfrm>
          <a:prstGeom prst="rect">
            <a:avLst/>
          </a:prstGeom>
          <a:noFill/>
        </p:spPr>
        <p:txBody>
          <a:bodyPr wrap="square" rtlCol="0">
            <a:spAutoFit/>
          </a:bodyPr>
          <a:lstStyle/>
          <a:p>
            <a:r>
              <a:rPr lang="en-US" sz="900" dirty="0"/>
              <a:t>Google</a:t>
            </a:r>
          </a:p>
        </p:txBody>
      </p:sp>
      <p:sp>
        <p:nvSpPr>
          <p:cNvPr id="13" name="TextBox 12">
            <a:extLst>
              <a:ext uri="{FF2B5EF4-FFF2-40B4-BE49-F238E27FC236}">
                <a16:creationId xmlns:a16="http://schemas.microsoft.com/office/drawing/2014/main" id="{61527186-1548-7292-6D36-7FE57CE277D1}"/>
              </a:ext>
            </a:extLst>
          </p:cNvPr>
          <p:cNvSpPr txBox="1"/>
          <p:nvPr/>
        </p:nvSpPr>
        <p:spPr>
          <a:xfrm>
            <a:off x="5721276" y="3887987"/>
            <a:ext cx="892085" cy="230832"/>
          </a:xfrm>
          <a:prstGeom prst="rect">
            <a:avLst/>
          </a:prstGeom>
          <a:noFill/>
        </p:spPr>
        <p:txBody>
          <a:bodyPr wrap="square" rtlCol="0">
            <a:spAutoFit/>
          </a:bodyPr>
          <a:lstStyle/>
          <a:p>
            <a:r>
              <a:rPr lang="en-US" sz="900" dirty="0"/>
              <a:t>Google</a:t>
            </a:r>
          </a:p>
        </p:txBody>
      </p:sp>
      <p:pic>
        <p:nvPicPr>
          <p:cNvPr id="2060" name="Picture 12" descr="Beautiful young woman with facial mask on her face holding slices of  cucumber. Skin care and treatment, spa, natural beauty and cosmetology  concept. - MDA Rouge Cargo">
            <a:extLst>
              <a:ext uri="{FF2B5EF4-FFF2-40B4-BE49-F238E27FC236}">
                <a16:creationId xmlns:a16="http://schemas.microsoft.com/office/drawing/2014/main" id="{8CD914A8-CE10-601F-487A-DFEE1590B22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722240" y="5121244"/>
            <a:ext cx="1623583" cy="1623583"/>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5CBA9D01-D933-2B8E-F94A-4EEA2CB4B4F7}"/>
              </a:ext>
            </a:extLst>
          </p:cNvPr>
          <p:cNvSpPr txBox="1"/>
          <p:nvPr/>
        </p:nvSpPr>
        <p:spPr>
          <a:xfrm>
            <a:off x="3306045" y="6489533"/>
            <a:ext cx="1097280" cy="230832"/>
          </a:xfrm>
          <a:prstGeom prst="rect">
            <a:avLst/>
          </a:prstGeom>
          <a:noFill/>
        </p:spPr>
        <p:txBody>
          <a:bodyPr wrap="square" rtlCol="0">
            <a:spAutoFit/>
          </a:bodyPr>
          <a:lstStyle/>
          <a:p>
            <a:r>
              <a:rPr lang="en-US" sz="900" dirty="0"/>
              <a:t>Google</a:t>
            </a:r>
          </a:p>
        </p:txBody>
      </p:sp>
      <p:sp>
        <p:nvSpPr>
          <p:cNvPr id="3" name="TextBox 2">
            <a:extLst>
              <a:ext uri="{FF2B5EF4-FFF2-40B4-BE49-F238E27FC236}">
                <a16:creationId xmlns:a16="http://schemas.microsoft.com/office/drawing/2014/main" id="{644BD557-D1A8-D996-6AC0-D0BC52748D7D}"/>
              </a:ext>
            </a:extLst>
          </p:cNvPr>
          <p:cNvSpPr txBox="1"/>
          <p:nvPr/>
        </p:nvSpPr>
        <p:spPr>
          <a:xfrm>
            <a:off x="1439488" y="2109862"/>
            <a:ext cx="2343150" cy="646331"/>
          </a:xfrm>
          <a:prstGeom prst="rect">
            <a:avLst/>
          </a:prstGeom>
          <a:noFill/>
        </p:spPr>
        <p:txBody>
          <a:bodyPr wrap="square" rtlCol="0">
            <a:spAutoFit/>
          </a:bodyPr>
          <a:lstStyle/>
          <a:p>
            <a:r>
              <a:rPr lang="en-US" dirty="0">
                <a:solidFill>
                  <a:schemeClr val="tx1"/>
                </a:solidFill>
                <a:latin typeface="Arial" panose="020B0604020202020204" pitchFamily="34" charset="0"/>
              </a:rPr>
              <a:t>I</a:t>
            </a:r>
            <a:r>
              <a:rPr lang="en-US" b="0" i="0" dirty="0">
                <a:solidFill>
                  <a:schemeClr val="tx1"/>
                </a:solidFill>
                <a:effectLst/>
                <a:latin typeface="Arial" panose="020B0604020202020204" pitchFamily="34" charset="0"/>
              </a:rPr>
              <a:t>mportant vegetable crop worldwide</a:t>
            </a:r>
            <a:endParaRPr lang="en-US" dirty="0"/>
          </a:p>
        </p:txBody>
      </p:sp>
    </p:spTree>
    <p:extLst>
      <p:ext uri="{BB962C8B-B14F-4D97-AF65-F5344CB8AC3E}">
        <p14:creationId xmlns:p14="http://schemas.microsoft.com/office/powerpoint/2010/main" val="23365069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CF6FABCE-6FB6-6210-EE6B-E0C54A0AAB19}"/>
              </a:ext>
            </a:extLst>
          </p:cNvPr>
          <p:cNvSpPr/>
          <p:nvPr/>
        </p:nvSpPr>
        <p:spPr>
          <a:xfrm>
            <a:off x="7786997" y="1396350"/>
            <a:ext cx="3765011" cy="4500898"/>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0AAB26F9-5761-00AF-DAF4-9D0398A909B7}"/>
              </a:ext>
            </a:extLst>
          </p:cNvPr>
          <p:cNvSpPr/>
          <p:nvPr/>
        </p:nvSpPr>
        <p:spPr>
          <a:xfrm>
            <a:off x="567690" y="591085"/>
            <a:ext cx="9369940" cy="646331"/>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dirty="0"/>
          </a:p>
        </p:txBody>
      </p:sp>
      <p:sp>
        <p:nvSpPr>
          <p:cNvPr id="2" name="Title 1">
            <a:extLst>
              <a:ext uri="{FF2B5EF4-FFF2-40B4-BE49-F238E27FC236}">
                <a16:creationId xmlns:a16="http://schemas.microsoft.com/office/drawing/2014/main" id="{6D508B30-9D80-90FD-AAC4-52006C6CCDE8}"/>
              </a:ext>
            </a:extLst>
          </p:cNvPr>
          <p:cNvSpPr>
            <a:spLocks noGrp="1"/>
          </p:cNvSpPr>
          <p:nvPr>
            <p:ph type="title"/>
          </p:nvPr>
        </p:nvSpPr>
        <p:spPr>
          <a:xfrm>
            <a:off x="567690" y="251468"/>
            <a:ext cx="10515600" cy="1325563"/>
          </a:xfrm>
        </p:spPr>
        <p:txBody>
          <a:bodyPr/>
          <a:lstStyle/>
          <a:p>
            <a:pPr marL="0" indent="0">
              <a:buNone/>
            </a:pPr>
            <a:r>
              <a:rPr lang="en-US" b="0" i="0" dirty="0">
                <a:effectLst/>
                <a:latin typeface="Arial" panose="020B0604020202020204" pitchFamily="34" charset="0"/>
              </a:rPr>
              <a:t>Recent pangenome study successes</a:t>
            </a:r>
            <a:endParaRPr lang="en-US" dirty="0">
              <a:latin typeface="Arial" panose="020B0604020202020204" pitchFamily="34" charset="0"/>
            </a:endParaRPr>
          </a:p>
        </p:txBody>
      </p:sp>
      <p:sp>
        <p:nvSpPr>
          <p:cNvPr id="3" name="Content Placeholder 2">
            <a:extLst>
              <a:ext uri="{FF2B5EF4-FFF2-40B4-BE49-F238E27FC236}">
                <a16:creationId xmlns:a16="http://schemas.microsoft.com/office/drawing/2014/main" id="{4D2C6B9C-A1ED-F02E-BE2C-DEEFD68A6A5B}"/>
              </a:ext>
            </a:extLst>
          </p:cNvPr>
          <p:cNvSpPr>
            <a:spLocks noGrp="1"/>
          </p:cNvSpPr>
          <p:nvPr>
            <p:ph idx="1"/>
          </p:nvPr>
        </p:nvSpPr>
        <p:spPr>
          <a:xfrm>
            <a:off x="7912904" y="1893762"/>
            <a:ext cx="3648075" cy="1830513"/>
          </a:xfrm>
        </p:spPr>
        <p:txBody>
          <a:bodyPr>
            <a:normAutofit/>
          </a:bodyPr>
          <a:lstStyle/>
          <a:p>
            <a:pPr marL="0" indent="0">
              <a:buNone/>
            </a:pPr>
            <a:r>
              <a:rPr lang="en-US" sz="2400" dirty="0">
                <a:latin typeface="Arial" panose="020B0604020202020204" pitchFamily="34" charset="0"/>
              </a:rPr>
              <a:t>Uncovered</a:t>
            </a:r>
            <a:r>
              <a:rPr lang="en-US" sz="2400" b="0" i="0" dirty="0">
                <a:effectLst/>
                <a:latin typeface="Arial" panose="020B0604020202020204" pitchFamily="34" charset="0"/>
              </a:rPr>
              <a:t> evolution and diversity of different cucumber species</a:t>
            </a:r>
          </a:p>
        </p:txBody>
      </p:sp>
      <p:pic>
        <p:nvPicPr>
          <p:cNvPr id="3074" name="Picture 2" descr="figure 3">
            <a:extLst>
              <a:ext uri="{FF2B5EF4-FFF2-40B4-BE49-F238E27FC236}">
                <a16:creationId xmlns:a16="http://schemas.microsoft.com/office/drawing/2014/main" id="{C85E0442-C3F1-03DF-F5F1-A2C4DBE7E0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6754" y="1595614"/>
            <a:ext cx="3238146" cy="450089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792CEF3-FFE7-40A0-D417-E32ED81F9676}"/>
              </a:ext>
            </a:extLst>
          </p:cNvPr>
          <p:cNvSpPr txBox="1"/>
          <p:nvPr/>
        </p:nvSpPr>
        <p:spPr>
          <a:xfrm>
            <a:off x="567690" y="6266915"/>
            <a:ext cx="2803719" cy="230832"/>
          </a:xfrm>
          <a:prstGeom prst="rect">
            <a:avLst/>
          </a:prstGeom>
          <a:noFill/>
        </p:spPr>
        <p:txBody>
          <a:bodyPr wrap="square" rtlCol="0">
            <a:spAutoFit/>
          </a:bodyPr>
          <a:lstStyle/>
          <a:p>
            <a:r>
              <a:rPr lang="en-US" sz="900" dirty="0" err="1"/>
              <a:t>Hongbo</a:t>
            </a:r>
            <a:r>
              <a:rPr lang="en-US" sz="900" dirty="0"/>
              <a:t> Li et.al, Nature Communications, 2022</a:t>
            </a:r>
          </a:p>
        </p:txBody>
      </p:sp>
      <p:sp>
        <p:nvSpPr>
          <p:cNvPr id="7" name="TextBox 6">
            <a:extLst>
              <a:ext uri="{FF2B5EF4-FFF2-40B4-BE49-F238E27FC236}">
                <a16:creationId xmlns:a16="http://schemas.microsoft.com/office/drawing/2014/main" id="{84DF5D16-729E-92EB-8D58-03C0A91AF2CA}"/>
              </a:ext>
            </a:extLst>
          </p:cNvPr>
          <p:cNvSpPr txBox="1"/>
          <p:nvPr/>
        </p:nvSpPr>
        <p:spPr>
          <a:xfrm>
            <a:off x="7982436" y="3790950"/>
            <a:ext cx="3509010" cy="1200329"/>
          </a:xfrm>
          <a:prstGeom prst="rect">
            <a:avLst/>
          </a:prstGeom>
          <a:noFill/>
        </p:spPr>
        <p:txBody>
          <a:bodyPr wrap="square" rtlCol="0">
            <a:spAutoFit/>
          </a:bodyPr>
          <a:lstStyle/>
          <a:p>
            <a:r>
              <a:rPr lang="en-US" sz="2400" b="0" i="0" dirty="0">
                <a:effectLst/>
                <a:latin typeface="Arial" panose="020B0604020202020204" pitchFamily="34" charset="0"/>
              </a:rPr>
              <a:t>Identified deleterious mutations to facilitate breeding in potato</a:t>
            </a:r>
            <a:endParaRPr lang="en-US" sz="2400" dirty="0"/>
          </a:p>
        </p:txBody>
      </p:sp>
      <p:pic>
        <p:nvPicPr>
          <p:cNvPr id="11" name="Picture 10">
            <a:extLst>
              <a:ext uri="{FF2B5EF4-FFF2-40B4-BE49-F238E27FC236}">
                <a16:creationId xmlns:a16="http://schemas.microsoft.com/office/drawing/2014/main" id="{0FF78E4B-1FD4-D1A8-308D-7FA91BE77050}"/>
              </a:ext>
            </a:extLst>
          </p:cNvPr>
          <p:cNvPicPr>
            <a:picLocks noChangeAspect="1"/>
          </p:cNvPicPr>
          <p:nvPr/>
        </p:nvPicPr>
        <p:blipFill rotWithShape="1">
          <a:blip r:embed="rId4"/>
          <a:srcRect l="1094" t="2792" r="34866" b="2871"/>
          <a:stretch/>
        </p:blipFill>
        <p:spPr>
          <a:xfrm>
            <a:off x="3630339" y="2138363"/>
            <a:ext cx="4070835" cy="2414587"/>
          </a:xfrm>
          <a:prstGeom prst="rect">
            <a:avLst/>
          </a:prstGeom>
        </p:spPr>
      </p:pic>
      <p:sp>
        <p:nvSpPr>
          <p:cNvPr id="12" name="TextBox 11">
            <a:extLst>
              <a:ext uri="{FF2B5EF4-FFF2-40B4-BE49-F238E27FC236}">
                <a16:creationId xmlns:a16="http://schemas.microsoft.com/office/drawing/2014/main" id="{680901EF-ED77-CF0F-500A-68E4C3C58C28}"/>
              </a:ext>
            </a:extLst>
          </p:cNvPr>
          <p:cNvSpPr txBox="1"/>
          <p:nvPr/>
        </p:nvSpPr>
        <p:spPr>
          <a:xfrm>
            <a:off x="4209089" y="5116307"/>
            <a:ext cx="2803719" cy="230832"/>
          </a:xfrm>
          <a:prstGeom prst="rect">
            <a:avLst/>
          </a:prstGeom>
          <a:noFill/>
        </p:spPr>
        <p:txBody>
          <a:bodyPr wrap="square" rtlCol="0">
            <a:spAutoFit/>
          </a:bodyPr>
          <a:lstStyle/>
          <a:p>
            <a:r>
              <a:rPr lang="en-US" sz="900" dirty="0"/>
              <a:t>Wu, Y., et al. Cell, 2023</a:t>
            </a:r>
          </a:p>
        </p:txBody>
      </p:sp>
    </p:spTree>
    <p:extLst>
      <p:ext uri="{BB962C8B-B14F-4D97-AF65-F5344CB8AC3E}">
        <p14:creationId xmlns:p14="http://schemas.microsoft.com/office/powerpoint/2010/main" val="28764921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5852EA1-A73F-67EF-730F-50B55DDBC1EB}"/>
              </a:ext>
            </a:extLst>
          </p:cNvPr>
          <p:cNvPicPr>
            <a:picLocks noChangeAspect="1"/>
          </p:cNvPicPr>
          <p:nvPr/>
        </p:nvPicPr>
        <p:blipFill rotWithShape="1">
          <a:blip r:embed="rId4"/>
          <a:srcRect l="39511" t="1267" b="-1"/>
          <a:stretch/>
        </p:blipFill>
        <p:spPr>
          <a:xfrm>
            <a:off x="8555124" y="3652763"/>
            <a:ext cx="3157391" cy="1976239"/>
          </a:xfrm>
          <a:prstGeom prst="rect">
            <a:avLst/>
          </a:prstGeom>
        </p:spPr>
      </p:pic>
      <p:pic>
        <p:nvPicPr>
          <p:cNvPr id="1028" name="Picture 4">
            <a:extLst>
              <a:ext uri="{FF2B5EF4-FFF2-40B4-BE49-F238E27FC236}">
                <a16:creationId xmlns:a16="http://schemas.microsoft.com/office/drawing/2014/main" id="{622E8686-9131-06ED-5A2F-DA49D6031C1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9183"/>
          <a:stretch/>
        </p:blipFill>
        <p:spPr bwMode="auto">
          <a:xfrm>
            <a:off x="5772428" y="2955414"/>
            <a:ext cx="2838515" cy="304674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DA4D3E16-106F-C353-3EC9-2BD2CA609374}"/>
              </a:ext>
            </a:extLst>
          </p:cNvPr>
          <p:cNvPicPr>
            <a:picLocks noChangeAspect="1"/>
          </p:cNvPicPr>
          <p:nvPr/>
        </p:nvPicPr>
        <p:blipFill rotWithShape="1">
          <a:blip r:embed="rId6"/>
          <a:srcRect l="58" r="47500"/>
          <a:stretch/>
        </p:blipFill>
        <p:spPr>
          <a:xfrm>
            <a:off x="5733833" y="787157"/>
            <a:ext cx="2403787" cy="2153341"/>
          </a:xfrm>
          <a:prstGeom prst="rect">
            <a:avLst/>
          </a:prstGeom>
        </p:spPr>
      </p:pic>
      <p:pic>
        <p:nvPicPr>
          <p:cNvPr id="18" name="Picture 17">
            <a:extLst>
              <a:ext uri="{FF2B5EF4-FFF2-40B4-BE49-F238E27FC236}">
                <a16:creationId xmlns:a16="http://schemas.microsoft.com/office/drawing/2014/main" id="{7CBAF997-965C-AAF6-47B0-5F7280CE339C}"/>
              </a:ext>
            </a:extLst>
          </p:cNvPr>
          <p:cNvPicPr>
            <a:picLocks noChangeAspect="1"/>
          </p:cNvPicPr>
          <p:nvPr/>
        </p:nvPicPr>
        <p:blipFill rotWithShape="1">
          <a:blip r:embed="rId6"/>
          <a:srcRect l="52247" r="526"/>
          <a:stretch/>
        </p:blipFill>
        <p:spPr>
          <a:xfrm>
            <a:off x="8521701" y="897926"/>
            <a:ext cx="2162655" cy="2151257"/>
          </a:xfrm>
          <a:prstGeom prst="rect">
            <a:avLst/>
          </a:prstGeom>
        </p:spPr>
      </p:pic>
      <p:sp>
        <p:nvSpPr>
          <p:cNvPr id="4" name="Rectangle: Rounded Corners 3">
            <a:extLst>
              <a:ext uri="{FF2B5EF4-FFF2-40B4-BE49-F238E27FC236}">
                <a16:creationId xmlns:a16="http://schemas.microsoft.com/office/drawing/2014/main" id="{CC9C9C1C-29B3-C06A-A8D0-88DE8D043A7C}"/>
              </a:ext>
            </a:extLst>
          </p:cNvPr>
          <p:cNvSpPr/>
          <p:nvPr/>
        </p:nvSpPr>
        <p:spPr>
          <a:xfrm>
            <a:off x="320481" y="680681"/>
            <a:ext cx="4525839" cy="646662"/>
          </a:xfrm>
          <a:prstGeom prst="roundRect">
            <a:avLst/>
          </a:prstGeom>
          <a:solidFill>
            <a:srgbClr val="9ECB89"/>
          </a:solidFill>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dirty="0"/>
          </a:p>
        </p:txBody>
      </p:sp>
      <p:sp>
        <p:nvSpPr>
          <p:cNvPr id="11" name="Rectangle: Rounded Corners 10">
            <a:extLst>
              <a:ext uri="{FF2B5EF4-FFF2-40B4-BE49-F238E27FC236}">
                <a16:creationId xmlns:a16="http://schemas.microsoft.com/office/drawing/2014/main" id="{3BE800CA-2757-5CD3-609A-6792401FE983}"/>
              </a:ext>
            </a:extLst>
          </p:cNvPr>
          <p:cNvSpPr/>
          <p:nvPr/>
        </p:nvSpPr>
        <p:spPr>
          <a:xfrm>
            <a:off x="320481" y="1538093"/>
            <a:ext cx="4525838" cy="646663"/>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dirty="0"/>
          </a:p>
        </p:txBody>
      </p:sp>
      <p:sp>
        <p:nvSpPr>
          <p:cNvPr id="2" name="Title 1">
            <a:extLst>
              <a:ext uri="{FF2B5EF4-FFF2-40B4-BE49-F238E27FC236}">
                <a16:creationId xmlns:a16="http://schemas.microsoft.com/office/drawing/2014/main" id="{6D508B30-9D80-90FD-AAC4-52006C6CCDE8}"/>
              </a:ext>
            </a:extLst>
          </p:cNvPr>
          <p:cNvSpPr>
            <a:spLocks noGrp="1"/>
          </p:cNvSpPr>
          <p:nvPr>
            <p:ph type="title"/>
          </p:nvPr>
        </p:nvSpPr>
        <p:spPr/>
        <p:txBody>
          <a:bodyPr/>
          <a:lstStyle/>
          <a:p>
            <a:r>
              <a:rPr lang="en-US" b="1" dirty="0"/>
              <a:t>Research</a:t>
            </a:r>
            <a:r>
              <a:rPr lang="en-US" dirty="0"/>
              <a:t> </a:t>
            </a:r>
            <a:r>
              <a:rPr lang="en-US" b="1" dirty="0"/>
              <a:t>Goals</a:t>
            </a:r>
          </a:p>
        </p:txBody>
      </p:sp>
      <p:sp>
        <p:nvSpPr>
          <p:cNvPr id="3" name="Content Placeholder 2">
            <a:extLst>
              <a:ext uri="{FF2B5EF4-FFF2-40B4-BE49-F238E27FC236}">
                <a16:creationId xmlns:a16="http://schemas.microsoft.com/office/drawing/2014/main" id="{4D2C6B9C-A1ED-F02E-BE2C-DEEFD68A6A5B}"/>
              </a:ext>
            </a:extLst>
          </p:cNvPr>
          <p:cNvSpPr>
            <a:spLocks noGrp="1"/>
          </p:cNvSpPr>
          <p:nvPr>
            <p:ph idx="1"/>
          </p:nvPr>
        </p:nvSpPr>
        <p:spPr>
          <a:xfrm>
            <a:off x="479485" y="1625711"/>
            <a:ext cx="4206240" cy="856615"/>
          </a:xfrm>
        </p:spPr>
        <p:txBody>
          <a:bodyPr>
            <a:normAutofit/>
          </a:bodyPr>
          <a:lstStyle/>
          <a:p>
            <a:pPr marL="0" indent="0" algn="ctr">
              <a:buNone/>
            </a:pPr>
            <a:r>
              <a:rPr lang="en-US" sz="1800" dirty="0">
                <a:latin typeface="Arial" panose="020B0604020202020204" pitchFamily="34" charset="0"/>
              </a:rPr>
              <a:t>Identify pan and core genes</a:t>
            </a:r>
            <a:br>
              <a:rPr lang="en-US" sz="1800" b="0" i="0" dirty="0">
                <a:effectLst/>
                <a:latin typeface="Arial" panose="020B0604020202020204" pitchFamily="34" charset="0"/>
              </a:rPr>
            </a:br>
            <a:endParaRPr lang="en-US" sz="1800" b="0" i="0" dirty="0">
              <a:effectLst/>
              <a:latin typeface="Arial" panose="020B0604020202020204" pitchFamily="34" charset="0"/>
            </a:endParaRPr>
          </a:p>
        </p:txBody>
      </p:sp>
      <p:sp>
        <p:nvSpPr>
          <p:cNvPr id="9" name="TextBox 8">
            <a:extLst>
              <a:ext uri="{FF2B5EF4-FFF2-40B4-BE49-F238E27FC236}">
                <a16:creationId xmlns:a16="http://schemas.microsoft.com/office/drawing/2014/main" id="{77FABA8C-549C-6F02-68D0-A80C3A94169B}"/>
              </a:ext>
            </a:extLst>
          </p:cNvPr>
          <p:cNvSpPr txBox="1"/>
          <p:nvPr/>
        </p:nvSpPr>
        <p:spPr>
          <a:xfrm>
            <a:off x="7568966" y="2877007"/>
            <a:ext cx="2423160" cy="215444"/>
          </a:xfrm>
          <a:prstGeom prst="rect">
            <a:avLst/>
          </a:prstGeom>
          <a:noFill/>
        </p:spPr>
        <p:txBody>
          <a:bodyPr wrap="square" rtlCol="0">
            <a:spAutoFit/>
          </a:bodyPr>
          <a:lstStyle/>
          <a:p>
            <a:r>
              <a:rPr lang="en-US" sz="800" dirty="0"/>
              <a:t>Example graphs from </a:t>
            </a:r>
            <a:r>
              <a:rPr lang="en-US" sz="800" dirty="0" err="1"/>
              <a:t>Xuebo</a:t>
            </a:r>
            <a:r>
              <a:rPr lang="en-US" sz="800" dirty="0"/>
              <a:t> Zhao</a:t>
            </a:r>
          </a:p>
        </p:txBody>
      </p:sp>
      <p:pic>
        <p:nvPicPr>
          <p:cNvPr id="1026" name="Picture 2" descr="Cartoon man is happy to achieve the goal. Flat design Stock Vector Image &amp;  Art - Alamy">
            <a:extLst>
              <a:ext uri="{FF2B5EF4-FFF2-40B4-BE49-F238E27FC236}">
                <a16:creationId xmlns:a16="http://schemas.microsoft.com/office/drawing/2014/main" id="{3DAC1462-868E-CAAE-2866-D29F91449EF3}"/>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b="6881"/>
          <a:stretch/>
        </p:blipFill>
        <p:spPr bwMode="auto">
          <a:xfrm>
            <a:off x="711260" y="4666609"/>
            <a:ext cx="2165290" cy="215604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7FEB8EE-A411-F58B-A3B4-C64E6ADCBAB3}"/>
              </a:ext>
            </a:extLst>
          </p:cNvPr>
          <p:cNvSpPr txBox="1"/>
          <p:nvPr/>
        </p:nvSpPr>
        <p:spPr>
          <a:xfrm>
            <a:off x="2453496" y="6519446"/>
            <a:ext cx="2091690" cy="338554"/>
          </a:xfrm>
          <a:prstGeom prst="rect">
            <a:avLst/>
          </a:prstGeom>
          <a:noFill/>
        </p:spPr>
        <p:txBody>
          <a:bodyPr wrap="square" rtlCol="0">
            <a:spAutoFit/>
          </a:bodyPr>
          <a:lstStyle/>
          <a:p>
            <a:r>
              <a:rPr lang="en-US" sz="800" dirty="0"/>
              <a:t>Google</a:t>
            </a:r>
          </a:p>
          <a:p>
            <a:endParaRPr lang="en-US" sz="800" dirty="0"/>
          </a:p>
        </p:txBody>
      </p:sp>
      <p:sp>
        <p:nvSpPr>
          <p:cNvPr id="7" name="Rectangle: Rounded Corners 6">
            <a:extLst>
              <a:ext uri="{FF2B5EF4-FFF2-40B4-BE49-F238E27FC236}">
                <a16:creationId xmlns:a16="http://schemas.microsoft.com/office/drawing/2014/main" id="{091D87D1-9740-01B3-A736-427B555EE95A}"/>
              </a:ext>
            </a:extLst>
          </p:cNvPr>
          <p:cNvSpPr/>
          <p:nvPr/>
        </p:nvSpPr>
        <p:spPr>
          <a:xfrm>
            <a:off x="320481" y="2388357"/>
            <a:ext cx="4525838" cy="646663"/>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dirty="0"/>
          </a:p>
        </p:txBody>
      </p:sp>
      <p:sp>
        <p:nvSpPr>
          <p:cNvPr id="13" name="Content Placeholder 2">
            <a:extLst>
              <a:ext uri="{FF2B5EF4-FFF2-40B4-BE49-F238E27FC236}">
                <a16:creationId xmlns:a16="http://schemas.microsoft.com/office/drawing/2014/main" id="{B9FB6B45-9717-EA92-8CB2-9212CF2A6C21}"/>
              </a:ext>
            </a:extLst>
          </p:cNvPr>
          <p:cNvSpPr txBox="1">
            <a:spLocks/>
          </p:cNvSpPr>
          <p:nvPr/>
        </p:nvSpPr>
        <p:spPr>
          <a:xfrm>
            <a:off x="381064" y="2476945"/>
            <a:ext cx="4584904" cy="85661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800" dirty="0">
                <a:latin typeface="Arial" panose="020B0604020202020204" pitchFamily="34" charset="0"/>
              </a:rPr>
              <a:t>Calculate PAV(Present-Absent-Variation) Frequency</a:t>
            </a:r>
          </a:p>
        </p:txBody>
      </p:sp>
      <p:sp>
        <p:nvSpPr>
          <p:cNvPr id="14" name="Rectangle: Rounded Corners 13">
            <a:extLst>
              <a:ext uri="{FF2B5EF4-FFF2-40B4-BE49-F238E27FC236}">
                <a16:creationId xmlns:a16="http://schemas.microsoft.com/office/drawing/2014/main" id="{0323F2B0-C9A2-2248-A0E8-1FD7F4072CEA}"/>
              </a:ext>
            </a:extLst>
          </p:cNvPr>
          <p:cNvSpPr/>
          <p:nvPr/>
        </p:nvSpPr>
        <p:spPr>
          <a:xfrm>
            <a:off x="320481" y="3244972"/>
            <a:ext cx="4525838" cy="646663"/>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dirty="0"/>
          </a:p>
        </p:txBody>
      </p:sp>
      <p:sp>
        <p:nvSpPr>
          <p:cNvPr id="15" name="Content Placeholder 2">
            <a:extLst>
              <a:ext uri="{FF2B5EF4-FFF2-40B4-BE49-F238E27FC236}">
                <a16:creationId xmlns:a16="http://schemas.microsoft.com/office/drawing/2014/main" id="{3FFECF1A-F562-8DAB-026B-82C22D15B15E}"/>
              </a:ext>
            </a:extLst>
          </p:cNvPr>
          <p:cNvSpPr txBox="1">
            <a:spLocks/>
          </p:cNvSpPr>
          <p:nvPr/>
        </p:nvSpPr>
        <p:spPr>
          <a:xfrm>
            <a:off x="479485" y="3370361"/>
            <a:ext cx="4206240" cy="85661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800" dirty="0">
                <a:latin typeface="Arial" panose="020B0604020202020204" pitchFamily="34" charset="0"/>
              </a:rPr>
              <a:t>Selection Analysis</a:t>
            </a:r>
          </a:p>
        </p:txBody>
      </p:sp>
      <p:sp>
        <p:nvSpPr>
          <p:cNvPr id="16" name="Rectangle: Rounded Corners 15">
            <a:extLst>
              <a:ext uri="{FF2B5EF4-FFF2-40B4-BE49-F238E27FC236}">
                <a16:creationId xmlns:a16="http://schemas.microsoft.com/office/drawing/2014/main" id="{BB4D2271-6A74-01CC-1D7F-4413CADAC500}"/>
              </a:ext>
            </a:extLst>
          </p:cNvPr>
          <p:cNvSpPr/>
          <p:nvPr/>
        </p:nvSpPr>
        <p:spPr>
          <a:xfrm>
            <a:off x="319686" y="4215431"/>
            <a:ext cx="4525838" cy="646663"/>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dirty="0"/>
          </a:p>
        </p:txBody>
      </p:sp>
      <p:sp>
        <p:nvSpPr>
          <p:cNvPr id="17" name="Content Placeholder 2">
            <a:extLst>
              <a:ext uri="{FF2B5EF4-FFF2-40B4-BE49-F238E27FC236}">
                <a16:creationId xmlns:a16="http://schemas.microsoft.com/office/drawing/2014/main" id="{9218E998-DF23-A70E-B747-BE05C34E9A03}"/>
              </a:ext>
            </a:extLst>
          </p:cNvPr>
          <p:cNvSpPr txBox="1">
            <a:spLocks/>
          </p:cNvSpPr>
          <p:nvPr/>
        </p:nvSpPr>
        <p:spPr>
          <a:xfrm>
            <a:off x="479485" y="4350639"/>
            <a:ext cx="4206240" cy="85661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800" dirty="0">
                <a:latin typeface="Arial" panose="020B0604020202020204" pitchFamily="34" charset="0"/>
              </a:rPr>
              <a:t>Enrichment Analysis</a:t>
            </a:r>
          </a:p>
        </p:txBody>
      </p:sp>
      <p:sp>
        <p:nvSpPr>
          <p:cNvPr id="19" name="TextBox 18">
            <a:extLst>
              <a:ext uri="{FF2B5EF4-FFF2-40B4-BE49-F238E27FC236}">
                <a16:creationId xmlns:a16="http://schemas.microsoft.com/office/drawing/2014/main" id="{42766F01-061F-399F-147E-F0C8DC40209A}"/>
              </a:ext>
            </a:extLst>
          </p:cNvPr>
          <p:cNvSpPr txBox="1"/>
          <p:nvPr/>
        </p:nvSpPr>
        <p:spPr>
          <a:xfrm>
            <a:off x="9142793" y="2314388"/>
            <a:ext cx="2423160" cy="215444"/>
          </a:xfrm>
          <a:prstGeom prst="rect">
            <a:avLst/>
          </a:prstGeom>
          <a:noFill/>
        </p:spPr>
        <p:txBody>
          <a:bodyPr wrap="square" rtlCol="0">
            <a:spAutoFit/>
          </a:bodyPr>
          <a:lstStyle/>
          <a:p>
            <a:r>
              <a:rPr lang="en-US" sz="800" dirty="0"/>
              <a:t>Example graphs from </a:t>
            </a:r>
            <a:r>
              <a:rPr lang="en-US" sz="800" dirty="0" err="1"/>
              <a:t>Xuebo</a:t>
            </a:r>
            <a:r>
              <a:rPr lang="en-US" sz="800" dirty="0"/>
              <a:t> Zhao</a:t>
            </a:r>
          </a:p>
        </p:txBody>
      </p:sp>
      <p:sp>
        <p:nvSpPr>
          <p:cNvPr id="20" name="TextBox 19">
            <a:extLst>
              <a:ext uri="{FF2B5EF4-FFF2-40B4-BE49-F238E27FC236}">
                <a16:creationId xmlns:a16="http://schemas.microsoft.com/office/drawing/2014/main" id="{387BCFC4-623B-8F0F-ADE6-D939373D2DDF}"/>
              </a:ext>
            </a:extLst>
          </p:cNvPr>
          <p:cNvSpPr txBox="1"/>
          <p:nvPr/>
        </p:nvSpPr>
        <p:spPr>
          <a:xfrm>
            <a:off x="9434710" y="5744630"/>
            <a:ext cx="2423160" cy="215444"/>
          </a:xfrm>
          <a:prstGeom prst="rect">
            <a:avLst/>
          </a:prstGeom>
          <a:noFill/>
        </p:spPr>
        <p:txBody>
          <a:bodyPr wrap="square" rtlCol="0">
            <a:spAutoFit/>
          </a:bodyPr>
          <a:lstStyle/>
          <a:p>
            <a:r>
              <a:rPr lang="en-US" sz="800" dirty="0"/>
              <a:t>Example graph from </a:t>
            </a:r>
            <a:r>
              <a:rPr lang="en-US" sz="800" dirty="0" err="1"/>
              <a:t>Xuebo</a:t>
            </a:r>
            <a:r>
              <a:rPr lang="en-US" sz="800" dirty="0"/>
              <a:t> Zhao</a:t>
            </a:r>
          </a:p>
        </p:txBody>
      </p:sp>
      <p:sp>
        <p:nvSpPr>
          <p:cNvPr id="21" name="TextBox 20">
            <a:extLst>
              <a:ext uri="{FF2B5EF4-FFF2-40B4-BE49-F238E27FC236}">
                <a16:creationId xmlns:a16="http://schemas.microsoft.com/office/drawing/2014/main" id="{142773C2-DD46-CFBD-1C9F-EF73EB8E8E29}"/>
              </a:ext>
            </a:extLst>
          </p:cNvPr>
          <p:cNvSpPr txBox="1"/>
          <p:nvPr/>
        </p:nvSpPr>
        <p:spPr>
          <a:xfrm>
            <a:off x="6526989" y="6002162"/>
            <a:ext cx="2423160" cy="215444"/>
          </a:xfrm>
          <a:prstGeom prst="rect">
            <a:avLst/>
          </a:prstGeom>
          <a:noFill/>
        </p:spPr>
        <p:txBody>
          <a:bodyPr wrap="square" rtlCol="0">
            <a:spAutoFit/>
          </a:bodyPr>
          <a:lstStyle/>
          <a:p>
            <a:r>
              <a:rPr lang="en-US" sz="800" dirty="0" err="1"/>
              <a:t>Yulab-smu.count</a:t>
            </a:r>
            <a:endParaRPr lang="en-US" sz="800" dirty="0"/>
          </a:p>
        </p:txBody>
      </p:sp>
      <p:sp>
        <p:nvSpPr>
          <p:cNvPr id="23" name="TextBox 22">
            <a:extLst>
              <a:ext uri="{FF2B5EF4-FFF2-40B4-BE49-F238E27FC236}">
                <a16:creationId xmlns:a16="http://schemas.microsoft.com/office/drawing/2014/main" id="{1D7D8F62-E518-E422-27FE-B6064D090880}"/>
              </a:ext>
            </a:extLst>
          </p:cNvPr>
          <p:cNvSpPr txBox="1"/>
          <p:nvPr/>
        </p:nvSpPr>
        <p:spPr>
          <a:xfrm>
            <a:off x="5248275" y="680681"/>
            <a:ext cx="1600200" cy="1200329"/>
          </a:xfrm>
          <a:prstGeom prst="rect">
            <a:avLst/>
          </a:prstGeom>
          <a:noFill/>
        </p:spPr>
        <p:txBody>
          <a:bodyPr wrap="square" rtlCol="0">
            <a:spAutoFit/>
          </a:bodyPr>
          <a:lstStyle/>
          <a:p>
            <a:r>
              <a:rPr lang="en-US" dirty="0"/>
              <a:t>Gene based pangenome, all</a:t>
            </a:r>
            <a:br>
              <a:rPr lang="en-US" dirty="0"/>
            </a:br>
            <a:endParaRPr lang="en-US" dirty="0"/>
          </a:p>
        </p:txBody>
      </p:sp>
    </p:spTree>
    <p:extLst>
      <p:ext uri="{BB962C8B-B14F-4D97-AF65-F5344CB8AC3E}">
        <p14:creationId xmlns:p14="http://schemas.microsoft.com/office/powerpoint/2010/main" val="3494480445"/>
      </p:ext>
    </p:extLst>
  </p:cSld>
  <p:clrMapOvr>
    <a:masterClrMapping/>
  </p:clrMapOvr>
  <p:extLst>
    <p:ext uri="{6950BFC3-D8DA-4A85-94F7-54DA5524770B}">
      <p188:commentRel xmlns:p188="http://schemas.microsoft.com/office/powerpoint/2018/8/main" r:id="rId3"/>
    </p:ext>
  </p:extLs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Rounded Corners 16">
            <a:extLst>
              <a:ext uri="{FF2B5EF4-FFF2-40B4-BE49-F238E27FC236}">
                <a16:creationId xmlns:a16="http://schemas.microsoft.com/office/drawing/2014/main" id="{EA460AD7-8921-05BD-2A61-4893147DC5C4}"/>
              </a:ext>
            </a:extLst>
          </p:cNvPr>
          <p:cNvSpPr/>
          <p:nvPr/>
        </p:nvSpPr>
        <p:spPr>
          <a:xfrm>
            <a:off x="515001" y="455927"/>
            <a:ext cx="3002393" cy="622027"/>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dirty="0"/>
          </a:p>
        </p:txBody>
      </p:sp>
      <p:sp>
        <p:nvSpPr>
          <p:cNvPr id="2" name="Title 1">
            <a:extLst>
              <a:ext uri="{FF2B5EF4-FFF2-40B4-BE49-F238E27FC236}">
                <a16:creationId xmlns:a16="http://schemas.microsoft.com/office/drawing/2014/main" id="{6A33E030-660D-FDE4-08B5-F8CB0E5CAE81}"/>
              </a:ext>
            </a:extLst>
          </p:cNvPr>
          <p:cNvSpPr>
            <a:spLocks noGrp="1"/>
          </p:cNvSpPr>
          <p:nvPr>
            <p:ph type="title"/>
          </p:nvPr>
        </p:nvSpPr>
        <p:spPr>
          <a:xfrm>
            <a:off x="523244" y="110471"/>
            <a:ext cx="10515600" cy="1325563"/>
          </a:xfrm>
        </p:spPr>
        <p:txBody>
          <a:bodyPr/>
          <a:lstStyle/>
          <a:p>
            <a:r>
              <a:rPr lang="en-US" b="1" dirty="0"/>
              <a:t>Procedure</a:t>
            </a:r>
          </a:p>
        </p:txBody>
      </p:sp>
      <p:sp>
        <p:nvSpPr>
          <p:cNvPr id="6" name="Rectangle: Rounded Corners 5">
            <a:extLst>
              <a:ext uri="{FF2B5EF4-FFF2-40B4-BE49-F238E27FC236}">
                <a16:creationId xmlns:a16="http://schemas.microsoft.com/office/drawing/2014/main" id="{D03C9AA5-D753-F90A-C16C-1A533876F31B}"/>
              </a:ext>
            </a:extLst>
          </p:cNvPr>
          <p:cNvSpPr/>
          <p:nvPr/>
        </p:nvSpPr>
        <p:spPr>
          <a:xfrm>
            <a:off x="515001" y="1287694"/>
            <a:ext cx="1670857" cy="1065458"/>
          </a:xfrm>
          <a:prstGeom prst="roundRect">
            <a:avLst/>
          </a:prstGeom>
          <a:solidFill>
            <a:schemeClr val="accent4">
              <a:lumMod val="60000"/>
              <a:lumOff val="40000"/>
            </a:schemeClr>
          </a:solidFill>
          <a:ln>
            <a:solidFill>
              <a:schemeClr val="bg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b="1" dirty="0" err="1">
                <a:solidFill>
                  <a:schemeClr val="tx1"/>
                </a:solidFill>
              </a:rPr>
              <a:t>Orthogroup</a:t>
            </a:r>
            <a:br>
              <a:rPr lang="en-US" b="1" dirty="0">
                <a:solidFill>
                  <a:schemeClr val="tx1"/>
                </a:solidFill>
              </a:rPr>
            </a:br>
            <a:r>
              <a:rPr lang="en-US" b="1" dirty="0">
                <a:solidFill>
                  <a:schemeClr val="tx1"/>
                </a:solidFill>
              </a:rPr>
              <a:t>Identification</a:t>
            </a:r>
          </a:p>
        </p:txBody>
      </p:sp>
      <p:sp>
        <p:nvSpPr>
          <p:cNvPr id="7" name="Rectangle: Rounded Corners 6">
            <a:extLst>
              <a:ext uri="{FF2B5EF4-FFF2-40B4-BE49-F238E27FC236}">
                <a16:creationId xmlns:a16="http://schemas.microsoft.com/office/drawing/2014/main" id="{C2C7529C-853D-FB9B-421C-7047F1BCCF29}"/>
              </a:ext>
            </a:extLst>
          </p:cNvPr>
          <p:cNvSpPr/>
          <p:nvPr/>
        </p:nvSpPr>
        <p:spPr>
          <a:xfrm>
            <a:off x="515001" y="2746888"/>
            <a:ext cx="1670519" cy="1065458"/>
          </a:xfrm>
          <a:prstGeom prst="roundRect">
            <a:avLst/>
          </a:prstGeom>
          <a:ln>
            <a:solidFill>
              <a:schemeClr val="bg1"/>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b="1" dirty="0">
                <a:solidFill>
                  <a:schemeClr val="tx1"/>
                </a:solidFill>
              </a:rPr>
              <a:t>Pan-Core</a:t>
            </a:r>
            <a:br>
              <a:rPr lang="en-US" b="1" dirty="0">
                <a:solidFill>
                  <a:schemeClr val="tx1"/>
                </a:solidFill>
              </a:rPr>
            </a:br>
            <a:r>
              <a:rPr lang="en-US" b="1" dirty="0">
                <a:solidFill>
                  <a:schemeClr val="tx1"/>
                </a:solidFill>
              </a:rPr>
              <a:t>Identification</a:t>
            </a:r>
          </a:p>
        </p:txBody>
      </p:sp>
      <p:sp>
        <p:nvSpPr>
          <p:cNvPr id="8" name="Rectangle: Rounded Corners 7">
            <a:extLst>
              <a:ext uri="{FF2B5EF4-FFF2-40B4-BE49-F238E27FC236}">
                <a16:creationId xmlns:a16="http://schemas.microsoft.com/office/drawing/2014/main" id="{8C28922E-E710-493D-0D79-8AFC9A791A76}"/>
              </a:ext>
            </a:extLst>
          </p:cNvPr>
          <p:cNvSpPr/>
          <p:nvPr/>
        </p:nvSpPr>
        <p:spPr>
          <a:xfrm>
            <a:off x="515001" y="4158007"/>
            <a:ext cx="1698421" cy="1065458"/>
          </a:xfrm>
          <a:prstGeom prst="roundRect">
            <a:avLst/>
          </a:prstGeom>
          <a:solidFill>
            <a:schemeClr val="accent1">
              <a:lumMod val="60000"/>
              <a:lumOff val="40000"/>
            </a:schemeClr>
          </a:solidFill>
          <a:ln>
            <a:solidFill>
              <a:schemeClr val="bg1"/>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b="1" dirty="0">
                <a:solidFill>
                  <a:schemeClr val="tx1"/>
                </a:solidFill>
              </a:rPr>
              <a:t>PAV</a:t>
            </a:r>
            <a:br>
              <a:rPr lang="en-US" b="1" dirty="0">
                <a:solidFill>
                  <a:schemeClr val="tx1"/>
                </a:solidFill>
              </a:rPr>
            </a:br>
            <a:r>
              <a:rPr lang="en-US" b="1" dirty="0">
                <a:solidFill>
                  <a:schemeClr val="tx1"/>
                </a:solidFill>
              </a:rPr>
              <a:t>Calculation</a:t>
            </a:r>
          </a:p>
        </p:txBody>
      </p:sp>
      <p:sp>
        <p:nvSpPr>
          <p:cNvPr id="9" name="Rectangle: Rounded Corners 8">
            <a:extLst>
              <a:ext uri="{FF2B5EF4-FFF2-40B4-BE49-F238E27FC236}">
                <a16:creationId xmlns:a16="http://schemas.microsoft.com/office/drawing/2014/main" id="{844D0661-7E1C-8C8A-A281-5F7F1B984C85}"/>
              </a:ext>
            </a:extLst>
          </p:cNvPr>
          <p:cNvSpPr/>
          <p:nvPr/>
        </p:nvSpPr>
        <p:spPr>
          <a:xfrm>
            <a:off x="515001" y="5617201"/>
            <a:ext cx="1820333" cy="1065458"/>
          </a:xfrm>
          <a:prstGeom prst="roundRect">
            <a:avLst/>
          </a:prstGeom>
          <a:ln>
            <a:solidFill>
              <a:schemeClr val="bg1"/>
            </a:solidFill>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b="1" dirty="0">
                <a:solidFill>
                  <a:schemeClr val="tx1"/>
                </a:solidFill>
              </a:rPr>
              <a:t>Enrichment Analysis</a:t>
            </a:r>
          </a:p>
        </p:txBody>
      </p:sp>
      <p:sp>
        <p:nvSpPr>
          <p:cNvPr id="15" name="Rectangle: Rounded Corners 14">
            <a:extLst>
              <a:ext uri="{FF2B5EF4-FFF2-40B4-BE49-F238E27FC236}">
                <a16:creationId xmlns:a16="http://schemas.microsoft.com/office/drawing/2014/main" id="{0A43FDB9-DE50-5455-F921-5F45644A5521}"/>
              </a:ext>
            </a:extLst>
          </p:cNvPr>
          <p:cNvSpPr/>
          <p:nvPr/>
        </p:nvSpPr>
        <p:spPr>
          <a:xfrm>
            <a:off x="2692185" y="1287694"/>
            <a:ext cx="8962853" cy="1065458"/>
          </a:xfrm>
          <a:prstGeom prst="roundRect">
            <a:avLst/>
          </a:prstGeom>
          <a:solidFill>
            <a:schemeClr val="accent4">
              <a:lumMod val="60000"/>
              <a:lumOff val="40000"/>
            </a:schemeClr>
          </a:solidFill>
          <a:ln>
            <a:solidFill>
              <a:schemeClr val="bg1"/>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b="1" dirty="0">
              <a:solidFill>
                <a:schemeClr val="tx1"/>
              </a:solidFill>
            </a:endParaRPr>
          </a:p>
        </p:txBody>
      </p:sp>
      <p:sp>
        <p:nvSpPr>
          <p:cNvPr id="16" name="Rectangle: Rounded Corners 15">
            <a:extLst>
              <a:ext uri="{FF2B5EF4-FFF2-40B4-BE49-F238E27FC236}">
                <a16:creationId xmlns:a16="http://schemas.microsoft.com/office/drawing/2014/main" id="{4521FD9A-E58D-492C-6828-9ECF4510739C}"/>
              </a:ext>
            </a:extLst>
          </p:cNvPr>
          <p:cNvSpPr/>
          <p:nvPr/>
        </p:nvSpPr>
        <p:spPr>
          <a:xfrm>
            <a:off x="3928529" y="1521324"/>
            <a:ext cx="1751682" cy="697465"/>
          </a:xfrm>
          <a:prstGeom prst="roundRect">
            <a:avLst/>
          </a:prstGeom>
          <a:ln>
            <a:solidFill>
              <a:schemeClr val="bg1"/>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en-US" dirty="0"/>
              <a:t>Protein Sequence</a:t>
            </a:r>
          </a:p>
        </p:txBody>
      </p:sp>
      <p:cxnSp>
        <p:nvCxnSpPr>
          <p:cNvPr id="19" name="Straight Arrow Connector 18">
            <a:extLst>
              <a:ext uri="{FF2B5EF4-FFF2-40B4-BE49-F238E27FC236}">
                <a16:creationId xmlns:a16="http://schemas.microsoft.com/office/drawing/2014/main" id="{2E5E96EB-3E2A-0A23-7799-D6A17CEA1F2F}"/>
              </a:ext>
            </a:extLst>
          </p:cNvPr>
          <p:cNvCxnSpPr>
            <a:cxnSpLocks/>
            <a:stCxn id="16" idx="3"/>
          </p:cNvCxnSpPr>
          <p:nvPr/>
        </p:nvCxnSpPr>
        <p:spPr>
          <a:xfrm>
            <a:off x="5680211" y="1870057"/>
            <a:ext cx="1493397" cy="653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5" name="Rectangle: Rounded Corners 24">
            <a:extLst>
              <a:ext uri="{FF2B5EF4-FFF2-40B4-BE49-F238E27FC236}">
                <a16:creationId xmlns:a16="http://schemas.microsoft.com/office/drawing/2014/main" id="{88455311-2B10-665D-B878-E7A735FA20AF}"/>
              </a:ext>
            </a:extLst>
          </p:cNvPr>
          <p:cNvSpPr/>
          <p:nvPr/>
        </p:nvSpPr>
        <p:spPr>
          <a:xfrm>
            <a:off x="7173608" y="1527860"/>
            <a:ext cx="1751682" cy="697465"/>
          </a:xfrm>
          <a:prstGeom prst="roundRect">
            <a:avLst/>
          </a:prstGeom>
          <a:ln>
            <a:solidFill>
              <a:schemeClr val="bg1"/>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en-US" dirty="0"/>
              <a:t>Gene Family</a:t>
            </a:r>
          </a:p>
        </p:txBody>
      </p:sp>
      <p:sp>
        <p:nvSpPr>
          <p:cNvPr id="28" name="Rectangle: Rounded Corners 27">
            <a:extLst>
              <a:ext uri="{FF2B5EF4-FFF2-40B4-BE49-F238E27FC236}">
                <a16:creationId xmlns:a16="http://schemas.microsoft.com/office/drawing/2014/main" id="{21B2CA7E-1B40-E970-178E-240AA17A5693}"/>
              </a:ext>
            </a:extLst>
          </p:cNvPr>
          <p:cNvSpPr/>
          <p:nvPr/>
        </p:nvSpPr>
        <p:spPr>
          <a:xfrm>
            <a:off x="2692185" y="2746888"/>
            <a:ext cx="8962851" cy="1065458"/>
          </a:xfrm>
          <a:prstGeom prst="roundRect">
            <a:avLst/>
          </a:prstGeom>
          <a:ln>
            <a:solidFill>
              <a:schemeClr val="bg1"/>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b="1" dirty="0">
              <a:solidFill>
                <a:schemeClr val="tx1"/>
              </a:solidFill>
            </a:endParaRPr>
          </a:p>
        </p:txBody>
      </p:sp>
      <p:sp>
        <p:nvSpPr>
          <p:cNvPr id="29" name="Rectangle: Rounded Corners 28">
            <a:extLst>
              <a:ext uri="{FF2B5EF4-FFF2-40B4-BE49-F238E27FC236}">
                <a16:creationId xmlns:a16="http://schemas.microsoft.com/office/drawing/2014/main" id="{43CA2409-BB2C-E0D9-57C3-F454A464A027}"/>
              </a:ext>
            </a:extLst>
          </p:cNvPr>
          <p:cNvSpPr/>
          <p:nvPr/>
        </p:nvSpPr>
        <p:spPr>
          <a:xfrm>
            <a:off x="2692185" y="4158007"/>
            <a:ext cx="8962851" cy="1065458"/>
          </a:xfrm>
          <a:prstGeom prst="roundRect">
            <a:avLst/>
          </a:prstGeom>
          <a:solidFill>
            <a:schemeClr val="accent1">
              <a:lumMod val="60000"/>
              <a:lumOff val="40000"/>
            </a:schemeClr>
          </a:solidFill>
          <a:ln>
            <a:solidFill>
              <a:schemeClr val="bg1"/>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b="1" dirty="0">
              <a:solidFill>
                <a:schemeClr val="tx1"/>
              </a:solidFill>
            </a:endParaRPr>
          </a:p>
        </p:txBody>
      </p:sp>
      <p:sp>
        <p:nvSpPr>
          <p:cNvPr id="30" name="Rectangle: Rounded Corners 29">
            <a:extLst>
              <a:ext uri="{FF2B5EF4-FFF2-40B4-BE49-F238E27FC236}">
                <a16:creationId xmlns:a16="http://schemas.microsoft.com/office/drawing/2014/main" id="{036B759F-53F3-DDA4-0420-811608FAA9AF}"/>
              </a:ext>
            </a:extLst>
          </p:cNvPr>
          <p:cNvSpPr/>
          <p:nvPr/>
        </p:nvSpPr>
        <p:spPr>
          <a:xfrm>
            <a:off x="2692183" y="5617201"/>
            <a:ext cx="8962851" cy="1065458"/>
          </a:xfrm>
          <a:prstGeom prst="roundRect">
            <a:avLst/>
          </a:prstGeom>
          <a:ln>
            <a:solidFill>
              <a:schemeClr val="bg1"/>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b="1" dirty="0">
              <a:solidFill>
                <a:schemeClr val="tx1"/>
              </a:solidFill>
            </a:endParaRPr>
          </a:p>
        </p:txBody>
      </p:sp>
      <p:sp>
        <p:nvSpPr>
          <p:cNvPr id="31" name="Rectangle: Rounded Corners 30">
            <a:extLst>
              <a:ext uri="{FF2B5EF4-FFF2-40B4-BE49-F238E27FC236}">
                <a16:creationId xmlns:a16="http://schemas.microsoft.com/office/drawing/2014/main" id="{AD7E4DE0-E9C4-A1E4-9FF9-B8F2310A8E2D}"/>
              </a:ext>
            </a:extLst>
          </p:cNvPr>
          <p:cNvSpPr/>
          <p:nvPr/>
        </p:nvSpPr>
        <p:spPr>
          <a:xfrm>
            <a:off x="3928529" y="2930884"/>
            <a:ext cx="1751682" cy="697465"/>
          </a:xfrm>
          <a:prstGeom prst="roundRect">
            <a:avLst/>
          </a:prstGeom>
          <a:ln>
            <a:solidFill>
              <a:schemeClr val="bg1"/>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en-US" dirty="0"/>
              <a:t>Gene Family</a:t>
            </a:r>
          </a:p>
        </p:txBody>
      </p:sp>
      <p:cxnSp>
        <p:nvCxnSpPr>
          <p:cNvPr id="32" name="Straight Arrow Connector 31">
            <a:extLst>
              <a:ext uri="{FF2B5EF4-FFF2-40B4-BE49-F238E27FC236}">
                <a16:creationId xmlns:a16="http://schemas.microsoft.com/office/drawing/2014/main" id="{F6EACA19-1299-7FEC-1C5D-D0E2C482C34C}"/>
              </a:ext>
            </a:extLst>
          </p:cNvPr>
          <p:cNvCxnSpPr>
            <a:cxnSpLocks/>
          </p:cNvCxnSpPr>
          <p:nvPr/>
        </p:nvCxnSpPr>
        <p:spPr>
          <a:xfrm>
            <a:off x="5699183" y="3279617"/>
            <a:ext cx="1474427"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3" name="Rectangle: Rounded Corners 32">
            <a:extLst>
              <a:ext uri="{FF2B5EF4-FFF2-40B4-BE49-F238E27FC236}">
                <a16:creationId xmlns:a16="http://schemas.microsoft.com/office/drawing/2014/main" id="{55D03DDA-D6F4-9087-0B55-81A17C2EE932}"/>
              </a:ext>
            </a:extLst>
          </p:cNvPr>
          <p:cNvSpPr/>
          <p:nvPr/>
        </p:nvSpPr>
        <p:spPr>
          <a:xfrm>
            <a:off x="7173610" y="2920459"/>
            <a:ext cx="1751682" cy="697465"/>
          </a:xfrm>
          <a:prstGeom prst="roundRect">
            <a:avLst/>
          </a:prstGeom>
          <a:ln>
            <a:solidFill>
              <a:schemeClr val="bg1"/>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en-US" dirty="0"/>
              <a:t>Pan-Core Identification</a:t>
            </a:r>
          </a:p>
        </p:txBody>
      </p:sp>
      <p:sp>
        <p:nvSpPr>
          <p:cNvPr id="34" name="Rectangle: Rounded Corners 33">
            <a:extLst>
              <a:ext uri="{FF2B5EF4-FFF2-40B4-BE49-F238E27FC236}">
                <a16:creationId xmlns:a16="http://schemas.microsoft.com/office/drawing/2014/main" id="{75043664-B747-5172-3B46-3DEDA0373F82}"/>
              </a:ext>
            </a:extLst>
          </p:cNvPr>
          <p:cNvSpPr/>
          <p:nvPr/>
        </p:nvSpPr>
        <p:spPr>
          <a:xfrm>
            <a:off x="3947502" y="4390390"/>
            <a:ext cx="1751682" cy="697465"/>
          </a:xfrm>
          <a:prstGeom prst="roundRect">
            <a:avLst/>
          </a:prstGeom>
          <a:ln>
            <a:solidFill>
              <a:schemeClr val="bg1"/>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en-US" dirty="0"/>
              <a:t>Gene Family</a:t>
            </a:r>
          </a:p>
        </p:txBody>
      </p:sp>
      <p:cxnSp>
        <p:nvCxnSpPr>
          <p:cNvPr id="35" name="Straight Arrow Connector 34">
            <a:extLst>
              <a:ext uri="{FF2B5EF4-FFF2-40B4-BE49-F238E27FC236}">
                <a16:creationId xmlns:a16="http://schemas.microsoft.com/office/drawing/2014/main" id="{6EEB7FB1-07E1-2D24-727C-BEF86F4C76C2}"/>
              </a:ext>
            </a:extLst>
          </p:cNvPr>
          <p:cNvCxnSpPr>
            <a:cxnSpLocks/>
          </p:cNvCxnSpPr>
          <p:nvPr/>
        </p:nvCxnSpPr>
        <p:spPr>
          <a:xfrm>
            <a:off x="5720616" y="4738614"/>
            <a:ext cx="1528762"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6" name="Rectangle: Rounded Corners 35">
            <a:extLst>
              <a:ext uri="{FF2B5EF4-FFF2-40B4-BE49-F238E27FC236}">
                <a16:creationId xmlns:a16="http://schemas.microsoft.com/office/drawing/2014/main" id="{04427C46-993B-11F5-B01C-9EFA107E4751}"/>
              </a:ext>
            </a:extLst>
          </p:cNvPr>
          <p:cNvSpPr/>
          <p:nvPr/>
        </p:nvSpPr>
        <p:spPr>
          <a:xfrm>
            <a:off x="7266541" y="4373366"/>
            <a:ext cx="1751682" cy="697465"/>
          </a:xfrm>
          <a:prstGeom prst="roundRect">
            <a:avLst/>
          </a:prstGeom>
          <a:ln>
            <a:solidFill>
              <a:schemeClr val="bg1"/>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en-US" dirty="0"/>
              <a:t>PAV Calculation</a:t>
            </a:r>
          </a:p>
        </p:txBody>
      </p:sp>
      <p:sp>
        <p:nvSpPr>
          <p:cNvPr id="37" name="Rectangle: Rounded Corners 36">
            <a:extLst>
              <a:ext uri="{FF2B5EF4-FFF2-40B4-BE49-F238E27FC236}">
                <a16:creationId xmlns:a16="http://schemas.microsoft.com/office/drawing/2014/main" id="{44C940AB-CDA4-EE08-8D17-DCEB3324C83C}"/>
              </a:ext>
            </a:extLst>
          </p:cNvPr>
          <p:cNvSpPr/>
          <p:nvPr/>
        </p:nvSpPr>
        <p:spPr>
          <a:xfrm>
            <a:off x="3117771" y="5671910"/>
            <a:ext cx="1751682" cy="462060"/>
          </a:xfrm>
          <a:prstGeom prst="roundRect">
            <a:avLst/>
          </a:prstGeom>
          <a:ln>
            <a:solidFill>
              <a:schemeClr val="bg1"/>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en-US" dirty="0"/>
              <a:t>Cultivated accessory PAV</a:t>
            </a:r>
          </a:p>
        </p:txBody>
      </p:sp>
      <p:sp>
        <p:nvSpPr>
          <p:cNvPr id="38" name="Rectangle: Rounded Corners 37">
            <a:extLst>
              <a:ext uri="{FF2B5EF4-FFF2-40B4-BE49-F238E27FC236}">
                <a16:creationId xmlns:a16="http://schemas.microsoft.com/office/drawing/2014/main" id="{A6DF29AE-32BD-4012-1762-635670AEEB87}"/>
              </a:ext>
            </a:extLst>
          </p:cNvPr>
          <p:cNvSpPr/>
          <p:nvPr/>
        </p:nvSpPr>
        <p:spPr>
          <a:xfrm>
            <a:off x="3117770" y="6181595"/>
            <a:ext cx="1762697" cy="462060"/>
          </a:xfrm>
          <a:prstGeom prst="roundRect">
            <a:avLst/>
          </a:prstGeom>
          <a:ln>
            <a:solidFill>
              <a:schemeClr val="bg1"/>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en-US" dirty="0"/>
              <a:t>Wild accessions PAV</a:t>
            </a:r>
          </a:p>
        </p:txBody>
      </p:sp>
      <p:cxnSp>
        <p:nvCxnSpPr>
          <p:cNvPr id="40" name="Connector: Elbow 39">
            <a:extLst>
              <a:ext uri="{FF2B5EF4-FFF2-40B4-BE49-F238E27FC236}">
                <a16:creationId xmlns:a16="http://schemas.microsoft.com/office/drawing/2014/main" id="{C56506CD-2B21-7F17-345A-FB19655B3649}"/>
              </a:ext>
            </a:extLst>
          </p:cNvPr>
          <p:cNvCxnSpPr>
            <a:cxnSpLocks/>
          </p:cNvCxnSpPr>
          <p:nvPr/>
        </p:nvCxnSpPr>
        <p:spPr>
          <a:xfrm>
            <a:off x="4880470" y="5938459"/>
            <a:ext cx="894203" cy="308839"/>
          </a:xfrm>
          <a:prstGeom prst="bentConnector3">
            <a:avLst>
              <a:gd name="adj1" fmla="val 50000"/>
            </a:avLst>
          </a:prstGeom>
          <a:ln>
            <a:tailEnd type="triangle"/>
          </a:ln>
        </p:spPr>
        <p:style>
          <a:lnRef idx="3">
            <a:schemeClr val="dk1"/>
          </a:lnRef>
          <a:fillRef idx="0">
            <a:schemeClr val="dk1"/>
          </a:fillRef>
          <a:effectRef idx="2">
            <a:schemeClr val="dk1"/>
          </a:effectRef>
          <a:fontRef idx="minor">
            <a:schemeClr val="tx1"/>
          </a:fontRef>
        </p:style>
      </p:cxnSp>
      <p:cxnSp>
        <p:nvCxnSpPr>
          <p:cNvPr id="44" name="Connector: Elbow 43">
            <a:extLst>
              <a:ext uri="{FF2B5EF4-FFF2-40B4-BE49-F238E27FC236}">
                <a16:creationId xmlns:a16="http://schemas.microsoft.com/office/drawing/2014/main" id="{9F178365-EF1B-375E-1932-8A322AF0D689}"/>
              </a:ext>
            </a:extLst>
          </p:cNvPr>
          <p:cNvCxnSpPr>
            <a:cxnSpLocks/>
          </p:cNvCxnSpPr>
          <p:nvPr/>
        </p:nvCxnSpPr>
        <p:spPr>
          <a:xfrm flipV="1">
            <a:off x="4869453" y="6247298"/>
            <a:ext cx="905222" cy="277767"/>
          </a:xfrm>
          <a:prstGeom prst="bentConnector3">
            <a:avLst>
              <a:gd name="adj1" fmla="val 50789"/>
            </a:avLst>
          </a:prstGeom>
        </p:spPr>
        <p:style>
          <a:lnRef idx="3">
            <a:schemeClr val="dk1"/>
          </a:lnRef>
          <a:fillRef idx="0">
            <a:schemeClr val="dk1"/>
          </a:fillRef>
          <a:effectRef idx="2">
            <a:schemeClr val="dk1"/>
          </a:effectRef>
          <a:fontRef idx="minor">
            <a:schemeClr val="tx1"/>
          </a:fontRef>
        </p:style>
      </p:cxnSp>
      <p:sp>
        <p:nvSpPr>
          <p:cNvPr id="52" name="Rectangle: Rounded Corners 51">
            <a:extLst>
              <a:ext uri="{FF2B5EF4-FFF2-40B4-BE49-F238E27FC236}">
                <a16:creationId xmlns:a16="http://schemas.microsoft.com/office/drawing/2014/main" id="{6C6EAE20-4D10-0488-6C25-9379759B7A77}"/>
              </a:ext>
            </a:extLst>
          </p:cNvPr>
          <p:cNvSpPr/>
          <p:nvPr/>
        </p:nvSpPr>
        <p:spPr>
          <a:xfrm>
            <a:off x="9606527" y="5868053"/>
            <a:ext cx="1751682" cy="697465"/>
          </a:xfrm>
          <a:prstGeom prst="roundRect">
            <a:avLst/>
          </a:prstGeom>
          <a:ln>
            <a:solidFill>
              <a:schemeClr val="bg1"/>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en-US" dirty="0"/>
              <a:t>Enrichment</a:t>
            </a:r>
          </a:p>
        </p:txBody>
      </p:sp>
      <p:cxnSp>
        <p:nvCxnSpPr>
          <p:cNvPr id="53" name="Straight Arrow Connector 52">
            <a:extLst>
              <a:ext uri="{FF2B5EF4-FFF2-40B4-BE49-F238E27FC236}">
                <a16:creationId xmlns:a16="http://schemas.microsoft.com/office/drawing/2014/main" id="{18B47171-D986-39AD-7D71-FE322564C470}"/>
              </a:ext>
            </a:extLst>
          </p:cNvPr>
          <p:cNvCxnSpPr>
            <a:cxnSpLocks/>
          </p:cNvCxnSpPr>
          <p:nvPr/>
        </p:nvCxnSpPr>
        <p:spPr>
          <a:xfrm>
            <a:off x="8410459" y="6216785"/>
            <a:ext cx="1215528"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41" name="Rectangle: Rounded Corners 40">
            <a:extLst>
              <a:ext uri="{FF2B5EF4-FFF2-40B4-BE49-F238E27FC236}">
                <a16:creationId xmlns:a16="http://schemas.microsoft.com/office/drawing/2014/main" id="{CE69C6B3-4841-6ED0-D2A8-41F035DA6AB0}"/>
              </a:ext>
            </a:extLst>
          </p:cNvPr>
          <p:cNvSpPr/>
          <p:nvPr/>
        </p:nvSpPr>
        <p:spPr>
          <a:xfrm>
            <a:off x="5799487" y="5873553"/>
            <a:ext cx="2609160" cy="697465"/>
          </a:xfrm>
          <a:prstGeom prst="roundRect">
            <a:avLst/>
          </a:prstGeom>
          <a:ln>
            <a:solidFill>
              <a:schemeClr val="bg1"/>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en-US" dirty="0"/>
              <a:t>Genes high difference of PAV in wild vs cultivated</a:t>
            </a:r>
          </a:p>
        </p:txBody>
      </p:sp>
    </p:spTree>
    <p:extLst>
      <p:ext uri="{BB962C8B-B14F-4D97-AF65-F5344CB8AC3E}">
        <p14:creationId xmlns:p14="http://schemas.microsoft.com/office/powerpoint/2010/main" val="14076578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4E1CE053-07AE-19A6-630E-79F505C1835F}"/>
              </a:ext>
            </a:extLst>
          </p:cNvPr>
          <p:cNvSpPr/>
          <p:nvPr/>
        </p:nvSpPr>
        <p:spPr>
          <a:xfrm>
            <a:off x="8743827" y="2360673"/>
            <a:ext cx="3398520" cy="1597045"/>
          </a:xfrm>
          <a:prstGeom prst="roundRect">
            <a:avLst/>
          </a:prstGeom>
          <a:solidFill>
            <a:schemeClr val="accent4">
              <a:lumMod val="60000"/>
              <a:lumOff val="40000"/>
            </a:schemeClr>
          </a:solidFill>
          <a:ln>
            <a:solidFill>
              <a:schemeClr val="bg1"/>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2400" b="1" dirty="0">
              <a:solidFill>
                <a:schemeClr val="tx1"/>
              </a:solidFill>
            </a:endParaRPr>
          </a:p>
        </p:txBody>
      </p:sp>
      <p:pic>
        <p:nvPicPr>
          <p:cNvPr id="5" name="Picture 4">
            <a:extLst>
              <a:ext uri="{FF2B5EF4-FFF2-40B4-BE49-F238E27FC236}">
                <a16:creationId xmlns:a16="http://schemas.microsoft.com/office/drawing/2014/main" id="{53816A37-45B7-0EFF-5095-B5A7553AB6BC}"/>
              </a:ext>
            </a:extLst>
          </p:cNvPr>
          <p:cNvPicPr>
            <a:picLocks noChangeAspect="1"/>
          </p:cNvPicPr>
          <p:nvPr/>
        </p:nvPicPr>
        <p:blipFill>
          <a:blip r:embed="rId2"/>
          <a:stretch>
            <a:fillRect/>
          </a:stretch>
        </p:blipFill>
        <p:spPr>
          <a:xfrm>
            <a:off x="575603" y="2360673"/>
            <a:ext cx="8087462" cy="4302820"/>
          </a:xfrm>
          <a:prstGeom prst="rect">
            <a:avLst/>
          </a:prstGeom>
        </p:spPr>
      </p:pic>
      <p:sp>
        <p:nvSpPr>
          <p:cNvPr id="3" name="Rectangle: Rounded Corners 2">
            <a:extLst>
              <a:ext uri="{FF2B5EF4-FFF2-40B4-BE49-F238E27FC236}">
                <a16:creationId xmlns:a16="http://schemas.microsoft.com/office/drawing/2014/main" id="{1281B110-F508-E761-55C5-28CC47299459}"/>
              </a:ext>
            </a:extLst>
          </p:cNvPr>
          <p:cNvSpPr/>
          <p:nvPr/>
        </p:nvSpPr>
        <p:spPr>
          <a:xfrm>
            <a:off x="2489812" y="135586"/>
            <a:ext cx="6433851" cy="646612"/>
          </a:xfrm>
          <a:prstGeom prst="roundRect">
            <a:avLst/>
          </a:prstGeom>
          <a:solidFill>
            <a:schemeClr val="accent4">
              <a:lumMod val="60000"/>
              <a:lumOff val="40000"/>
            </a:schemeClr>
          </a:solidFill>
          <a:ln>
            <a:solidFill>
              <a:schemeClr val="bg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4400" b="1" dirty="0" err="1">
                <a:solidFill>
                  <a:schemeClr val="tx1"/>
                </a:solidFill>
              </a:rPr>
              <a:t>Orthogroup</a:t>
            </a:r>
            <a:r>
              <a:rPr lang="en-US" sz="4400" b="1" dirty="0">
                <a:solidFill>
                  <a:schemeClr val="tx1"/>
                </a:solidFill>
              </a:rPr>
              <a:t> Identification</a:t>
            </a:r>
          </a:p>
        </p:txBody>
      </p:sp>
      <p:sp>
        <p:nvSpPr>
          <p:cNvPr id="4" name="Rectangle: Rounded Corners 3">
            <a:extLst>
              <a:ext uri="{FF2B5EF4-FFF2-40B4-BE49-F238E27FC236}">
                <a16:creationId xmlns:a16="http://schemas.microsoft.com/office/drawing/2014/main" id="{77B53F96-09CD-EC7E-A21E-0398792D7402}"/>
              </a:ext>
            </a:extLst>
          </p:cNvPr>
          <p:cNvSpPr/>
          <p:nvPr/>
        </p:nvSpPr>
        <p:spPr>
          <a:xfrm>
            <a:off x="1393223" y="1027773"/>
            <a:ext cx="7905746" cy="987787"/>
          </a:xfrm>
          <a:prstGeom prst="roundRect">
            <a:avLst/>
          </a:prstGeom>
          <a:solidFill>
            <a:schemeClr val="accent4">
              <a:lumMod val="60000"/>
              <a:lumOff val="40000"/>
            </a:schemeClr>
          </a:solidFill>
          <a:ln>
            <a:solidFill>
              <a:schemeClr val="bg1"/>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2400" b="1" dirty="0">
              <a:solidFill>
                <a:schemeClr val="tx1"/>
              </a:solidFill>
            </a:endParaRPr>
          </a:p>
        </p:txBody>
      </p:sp>
      <p:sp>
        <p:nvSpPr>
          <p:cNvPr id="6" name="Rectangle: Rounded Corners 5">
            <a:extLst>
              <a:ext uri="{FF2B5EF4-FFF2-40B4-BE49-F238E27FC236}">
                <a16:creationId xmlns:a16="http://schemas.microsoft.com/office/drawing/2014/main" id="{07DA97B2-B677-1C51-B665-EB52A36B8450}"/>
              </a:ext>
            </a:extLst>
          </p:cNvPr>
          <p:cNvSpPr/>
          <p:nvPr/>
        </p:nvSpPr>
        <p:spPr>
          <a:xfrm>
            <a:off x="2537621" y="1158170"/>
            <a:ext cx="1751682" cy="697465"/>
          </a:xfrm>
          <a:prstGeom prst="round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dirty="0"/>
              <a:t>Protein Sequence</a:t>
            </a:r>
          </a:p>
        </p:txBody>
      </p:sp>
      <p:cxnSp>
        <p:nvCxnSpPr>
          <p:cNvPr id="7" name="Straight Arrow Connector 6">
            <a:extLst>
              <a:ext uri="{FF2B5EF4-FFF2-40B4-BE49-F238E27FC236}">
                <a16:creationId xmlns:a16="http://schemas.microsoft.com/office/drawing/2014/main" id="{4CA8A30B-F894-F095-50A6-ADA6A776F6D2}"/>
              </a:ext>
            </a:extLst>
          </p:cNvPr>
          <p:cNvCxnSpPr>
            <a:cxnSpLocks/>
          </p:cNvCxnSpPr>
          <p:nvPr/>
        </p:nvCxnSpPr>
        <p:spPr>
          <a:xfrm>
            <a:off x="4289303" y="1621203"/>
            <a:ext cx="2113587"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8" name="Rectangle: Rounded Corners 7">
            <a:extLst>
              <a:ext uri="{FF2B5EF4-FFF2-40B4-BE49-F238E27FC236}">
                <a16:creationId xmlns:a16="http://schemas.microsoft.com/office/drawing/2014/main" id="{719C5167-F0D7-BC7D-49CF-A16750402756}"/>
              </a:ext>
            </a:extLst>
          </p:cNvPr>
          <p:cNvSpPr/>
          <p:nvPr/>
        </p:nvSpPr>
        <p:spPr>
          <a:xfrm>
            <a:off x="6450223" y="1209304"/>
            <a:ext cx="1751682" cy="697465"/>
          </a:xfrm>
          <a:prstGeom prst="round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dirty="0"/>
              <a:t>Gene Family</a:t>
            </a:r>
          </a:p>
        </p:txBody>
      </p:sp>
      <p:sp>
        <p:nvSpPr>
          <p:cNvPr id="2" name="TextBox 1">
            <a:extLst>
              <a:ext uri="{FF2B5EF4-FFF2-40B4-BE49-F238E27FC236}">
                <a16:creationId xmlns:a16="http://schemas.microsoft.com/office/drawing/2014/main" id="{836A15F2-B12D-BE28-B6D9-07E9D1081A1C}"/>
              </a:ext>
            </a:extLst>
          </p:cNvPr>
          <p:cNvSpPr txBox="1"/>
          <p:nvPr/>
        </p:nvSpPr>
        <p:spPr>
          <a:xfrm>
            <a:off x="8976784" y="2652989"/>
            <a:ext cx="3211831" cy="923330"/>
          </a:xfrm>
          <a:prstGeom prst="rect">
            <a:avLst/>
          </a:prstGeom>
          <a:noFill/>
        </p:spPr>
        <p:txBody>
          <a:bodyPr wrap="square" rtlCol="0">
            <a:spAutoFit/>
          </a:bodyPr>
          <a:lstStyle/>
          <a:p>
            <a:r>
              <a:rPr lang="en-US" dirty="0"/>
              <a:t>Graph shows Gene-Family</a:t>
            </a:r>
          </a:p>
          <a:p>
            <a:r>
              <a:rPr lang="en-US" dirty="0"/>
              <a:t>Number for each sequenced cucumber individual</a:t>
            </a:r>
          </a:p>
        </p:txBody>
      </p:sp>
      <p:sp>
        <p:nvSpPr>
          <p:cNvPr id="12" name="TextBox 11">
            <a:extLst>
              <a:ext uri="{FF2B5EF4-FFF2-40B4-BE49-F238E27FC236}">
                <a16:creationId xmlns:a16="http://schemas.microsoft.com/office/drawing/2014/main" id="{EB94B823-3B6F-15EA-2427-367FF382CC22}"/>
              </a:ext>
            </a:extLst>
          </p:cNvPr>
          <p:cNvSpPr txBox="1"/>
          <p:nvPr/>
        </p:nvSpPr>
        <p:spPr>
          <a:xfrm>
            <a:off x="4614380" y="1251871"/>
            <a:ext cx="1364677" cy="369332"/>
          </a:xfrm>
          <a:prstGeom prst="rect">
            <a:avLst/>
          </a:prstGeom>
          <a:noFill/>
        </p:spPr>
        <p:txBody>
          <a:bodyPr wrap="square" rtlCol="0">
            <a:spAutoFit/>
          </a:bodyPr>
          <a:lstStyle/>
          <a:p>
            <a:r>
              <a:rPr lang="en-US" dirty="0" err="1"/>
              <a:t>Orthofinder</a:t>
            </a:r>
            <a:endParaRPr lang="en-US" dirty="0"/>
          </a:p>
        </p:txBody>
      </p:sp>
      <p:sp>
        <p:nvSpPr>
          <p:cNvPr id="14" name="Rectangle: Rounded Corners 13">
            <a:extLst>
              <a:ext uri="{FF2B5EF4-FFF2-40B4-BE49-F238E27FC236}">
                <a16:creationId xmlns:a16="http://schemas.microsoft.com/office/drawing/2014/main" id="{2AB2E25A-FDB3-A586-39AC-269C5179D186}"/>
              </a:ext>
            </a:extLst>
          </p:cNvPr>
          <p:cNvSpPr/>
          <p:nvPr/>
        </p:nvSpPr>
        <p:spPr>
          <a:xfrm>
            <a:off x="8743829" y="4133059"/>
            <a:ext cx="3398520" cy="2158034"/>
          </a:xfrm>
          <a:prstGeom prst="roundRect">
            <a:avLst/>
          </a:prstGeom>
          <a:solidFill>
            <a:schemeClr val="accent4">
              <a:lumMod val="60000"/>
              <a:lumOff val="40000"/>
            </a:schemeClr>
          </a:solidFill>
          <a:ln>
            <a:solidFill>
              <a:schemeClr val="bg1"/>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2400" b="1" dirty="0">
              <a:solidFill>
                <a:schemeClr val="tx1"/>
              </a:solidFill>
            </a:endParaRPr>
          </a:p>
        </p:txBody>
      </p:sp>
      <p:sp>
        <p:nvSpPr>
          <p:cNvPr id="15" name="TextBox 14">
            <a:extLst>
              <a:ext uri="{FF2B5EF4-FFF2-40B4-BE49-F238E27FC236}">
                <a16:creationId xmlns:a16="http://schemas.microsoft.com/office/drawing/2014/main" id="{1D1C636A-2A9F-C6DB-203E-019A32984321}"/>
              </a:ext>
            </a:extLst>
          </p:cNvPr>
          <p:cNvSpPr txBox="1"/>
          <p:nvPr/>
        </p:nvSpPr>
        <p:spPr>
          <a:xfrm>
            <a:off x="8976785" y="4339087"/>
            <a:ext cx="3211831" cy="1754326"/>
          </a:xfrm>
          <a:prstGeom prst="rect">
            <a:avLst/>
          </a:prstGeom>
          <a:noFill/>
        </p:spPr>
        <p:txBody>
          <a:bodyPr wrap="square" rtlCol="0">
            <a:spAutoFit/>
          </a:bodyPr>
          <a:lstStyle/>
          <a:p>
            <a:r>
              <a:rPr lang="en-US" dirty="0"/>
              <a:t>Highest: 21,132 gene families</a:t>
            </a:r>
            <a:br>
              <a:rPr lang="en-US" dirty="0"/>
            </a:br>
            <a:r>
              <a:rPr lang="en-US" dirty="0"/>
              <a:t>Mean: 20,820 gene families</a:t>
            </a:r>
            <a:br>
              <a:rPr lang="en-US" dirty="0"/>
            </a:br>
            <a:r>
              <a:rPr lang="en-US" dirty="0"/>
              <a:t>Lowest: 20,154 gene families</a:t>
            </a:r>
          </a:p>
          <a:p>
            <a:endParaRPr lang="en-US" dirty="0"/>
          </a:p>
          <a:p>
            <a:r>
              <a:rPr lang="en-US" dirty="0"/>
              <a:t>Small diversity among cucumber species</a:t>
            </a:r>
          </a:p>
        </p:txBody>
      </p:sp>
    </p:spTree>
    <p:extLst>
      <p:ext uri="{BB962C8B-B14F-4D97-AF65-F5344CB8AC3E}">
        <p14:creationId xmlns:p14="http://schemas.microsoft.com/office/powerpoint/2010/main" val="10892653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Rounded Corners 30">
            <a:extLst>
              <a:ext uri="{FF2B5EF4-FFF2-40B4-BE49-F238E27FC236}">
                <a16:creationId xmlns:a16="http://schemas.microsoft.com/office/drawing/2014/main" id="{38985AF6-2334-E0E0-F6B0-08528042A16D}"/>
              </a:ext>
            </a:extLst>
          </p:cNvPr>
          <p:cNvSpPr/>
          <p:nvPr/>
        </p:nvSpPr>
        <p:spPr>
          <a:xfrm>
            <a:off x="10056796" y="4185732"/>
            <a:ext cx="970138" cy="512571"/>
          </a:xfrm>
          <a:prstGeom prst="roundRect">
            <a:avLst/>
          </a:prstGeom>
          <a:solidFill>
            <a:schemeClr val="accent2">
              <a:lumMod val="60000"/>
              <a:lumOff val="40000"/>
            </a:schemeClr>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30" name="Rectangle: Rounded Corners 29">
            <a:extLst>
              <a:ext uri="{FF2B5EF4-FFF2-40B4-BE49-F238E27FC236}">
                <a16:creationId xmlns:a16="http://schemas.microsoft.com/office/drawing/2014/main" id="{C2FBD281-24A4-2257-0093-6A350A8DB25E}"/>
              </a:ext>
            </a:extLst>
          </p:cNvPr>
          <p:cNvSpPr/>
          <p:nvPr/>
        </p:nvSpPr>
        <p:spPr>
          <a:xfrm>
            <a:off x="4356340" y="5149790"/>
            <a:ext cx="970138" cy="512571"/>
          </a:xfrm>
          <a:prstGeom prst="roundRect">
            <a:avLst/>
          </a:prstGeom>
          <a:solidFill>
            <a:schemeClr val="accent2">
              <a:lumMod val="60000"/>
              <a:lumOff val="40000"/>
            </a:schemeClr>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29" name="Rectangle: Rounded Corners 28">
            <a:extLst>
              <a:ext uri="{FF2B5EF4-FFF2-40B4-BE49-F238E27FC236}">
                <a16:creationId xmlns:a16="http://schemas.microsoft.com/office/drawing/2014/main" id="{AA237906-58FF-BA79-CAF4-0233F7E4EDCD}"/>
              </a:ext>
            </a:extLst>
          </p:cNvPr>
          <p:cNvSpPr/>
          <p:nvPr/>
        </p:nvSpPr>
        <p:spPr>
          <a:xfrm>
            <a:off x="4351339" y="3295786"/>
            <a:ext cx="970138" cy="512571"/>
          </a:xfrm>
          <a:prstGeom prst="roundRect">
            <a:avLst/>
          </a:prstGeom>
          <a:solidFill>
            <a:schemeClr val="accent2">
              <a:lumMod val="60000"/>
              <a:lumOff val="40000"/>
            </a:schemeClr>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FAC39D1F-F51A-E793-9562-FED4A7411F4E}"/>
              </a:ext>
            </a:extLst>
          </p:cNvPr>
          <p:cNvPicPr>
            <a:picLocks noChangeAspect="1"/>
          </p:cNvPicPr>
          <p:nvPr/>
        </p:nvPicPr>
        <p:blipFill>
          <a:blip r:embed="rId2"/>
          <a:stretch>
            <a:fillRect/>
          </a:stretch>
        </p:blipFill>
        <p:spPr>
          <a:xfrm>
            <a:off x="5663954" y="3185937"/>
            <a:ext cx="4171641" cy="2512162"/>
          </a:xfrm>
          <a:prstGeom prst="rect">
            <a:avLst/>
          </a:prstGeom>
        </p:spPr>
      </p:pic>
      <p:sp>
        <p:nvSpPr>
          <p:cNvPr id="6" name="Rectangle: Rounded Corners 5">
            <a:extLst>
              <a:ext uri="{FF2B5EF4-FFF2-40B4-BE49-F238E27FC236}">
                <a16:creationId xmlns:a16="http://schemas.microsoft.com/office/drawing/2014/main" id="{B38BB9D3-DDCA-840A-8CE5-D0DBCA21BCF0}"/>
              </a:ext>
            </a:extLst>
          </p:cNvPr>
          <p:cNvSpPr/>
          <p:nvPr/>
        </p:nvSpPr>
        <p:spPr>
          <a:xfrm>
            <a:off x="2389350" y="247614"/>
            <a:ext cx="6807046" cy="572217"/>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4400" b="1" dirty="0">
                <a:solidFill>
                  <a:schemeClr val="tx1"/>
                </a:solidFill>
              </a:rPr>
              <a:t>Pan-Core Identification</a:t>
            </a:r>
          </a:p>
        </p:txBody>
      </p:sp>
      <p:sp>
        <p:nvSpPr>
          <p:cNvPr id="7" name="Rectangle: Rounded Corners 6">
            <a:extLst>
              <a:ext uri="{FF2B5EF4-FFF2-40B4-BE49-F238E27FC236}">
                <a16:creationId xmlns:a16="http://schemas.microsoft.com/office/drawing/2014/main" id="{9DD00D84-142D-04F0-38BD-255201490B65}"/>
              </a:ext>
            </a:extLst>
          </p:cNvPr>
          <p:cNvSpPr/>
          <p:nvPr/>
        </p:nvSpPr>
        <p:spPr>
          <a:xfrm>
            <a:off x="1311447" y="1073686"/>
            <a:ext cx="8962853" cy="1065458"/>
          </a:xfrm>
          <a:prstGeom prst="roundRect">
            <a:avLst/>
          </a:prstGeom>
          <a:solidFill>
            <a:schemeClr val="accent2">
              <a:lumMod val="60000"/>
              <a:lumOff val="40000"/>
            </a:schemeClr>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8" name="Rectangle: Rounded Corners 7">
            <a:extLst>
              <a:ext uri="{FF2B5EF4-FFF2-40B4-BE49-F238E27FC236}">
                <a16:creationId xmlns:a16="http://schemas.microsoft.com/office/drawing/2014/main" id="{F70665FE-7AA5-A33E-C0C1-F718492BA535}"/>
              </a:ext>
            </a:extLst>
          </p:cNvPr>
          <p:cNvSpPr/>
          <p:nvPr/>
        </p:nvSpPr>
        <p:spPr>
          <a:xfrm>
            <a:off x="1835001" y="1232663"/>
            <a:ext cx="1751682" cy="697465"/>
          </a:xfrm>
          <a:prstGeom prst="round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dirty="0"/>
              <a:t>Gene Family</a:t>
            </a:r>
          </a:p>
        </p:txBody>
      </p:sp>
      <p:cxnSp>
        <p:nvCxnSpPr>
          <p:cNvPr id="9" name="Straight Arrow Connector 8">
            <a:extLst>
              <a:ext uri="{FF2B5EF4-FFF2-40B4-BE49-F238E27FC236}">
                <a16:creationId xmlns:a16="http://schemas.microsoft.com/office/drawing/2014/main" id="{58CBDE53-10AB-1D37-5967-E18ACE95AEBF}"/>
              </a:ext>
            </a:extLst>
          </p:cNvPr>
          <p:cNvCxnSpPr>
            <a:cxnSpLocks/>
            <a:endCxn id="11" idx="1"/>
          </p:cNvCxnSpPr>
          <p:nvPr/>
        </p:nvCxnSpPr>
        <p:spPr>
          <a:xfrm>
            <a:off x="3622290" y="1581395"/>
            <a:ext cx="1300633" cy="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0" name="Rectangle: Rounded Corners 9">
            <a:extLst>
              <a:ext uri="{FF2B5EF4-FFF2-40B4-BE49-F238E27FC236}">
                <a16:creationId xmlns:a16="http://schemas.microsoft.com/office/drawing/2014/main" id="{5BAD80B6-0C9F-EEC6-9B1A-15FA726B0892}"/>
              </a:ext>
            </a:extLst>
          </p:cNvPr>
          <p:cNvSpPr/>
          <p:nvPr/>
        </p:nvSpPr>
        <p:spPr>
          <a:xfrm>
            <a:off x="7941145" y="1232391"/>
            <a:ext cx="1751682" cy="697465"/>
          </a:xfrm>
          <a:prstGeom prst="round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dirty="0"/>
              <a:t>Pan-Core Identification</a:t>
            </a:r>
          </a:p>
        </p:txBody>
      </p:sp>
      <p:sp>
        <p:nvSpPr>
          <p:cNvPr id="11" name="Rectangle: Rounded Corners 10">
            <a:extLst>
              <a:ext uri="{FF2B5EF4-FFF2-40B4-BE49-F238E27FC236}">
                <a16:creationId xmlns:a16="http://schemas.microsoft.com/office/drawing/2014/main" id="{41FA3092-DD95-AD62-35A4-DAE65506C5BD}"/>
              </a:ext>
            </a:extLst>
          </p:cNvPr>
          <p:cNvSpPr/>
          <p:nvPr/>
        </p:nvSpPr>
        <p:spPr>
          <a:xfrm>
            <a:off x="4922923" y="1232663"/>
            <a:ext cx="1751682" cy="697465"/>
          </a:xfrm>
          <a:prstGeom prst="round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dirty="0"/>
              <a:t>Frequency Calculation</a:t>
            </a:r>
          </a:p>
        </p:txBody>
      </p:sp>
      <p:cxnSp>
        <p:nvCxnSpPr>
          <p:cNvPr id="12" name="Straight Arrow Connector 11">
            <a:extLst>
              <a:ext uri="{FF2B5EF4-FFF2-40B4-BE49-F238E27FC236}">
                <a16:creationId xmlns:a16="http://schemas.microsoft.com/office/drawing/2014/main" id="{0411B56A-20A8-F9EF-268C-022048DDDDF9}"/>
              </a:ext>
            </a:extLst>
          </p:cNvPr>
          <p:cNvCxnSpPr>
            <a:cxnSpLocks/>
          </p:cNvCxnSpPr>
          <p:nvPr/>
        </p:nvCxnSpPr>
        <p:spPr>
          <a:xfrm>
            <a:off x="6725617" y="1606415"/>
            <a:ext cx="1215528"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22" name="Picture 21">
            <a:extLst>
              <a:ext uri="{FF2B5EF4-FFF2-40B4-BE49-F238E27FC236}">
                <a16:creationId xmlns:a16="http://schemas.microsoft.com/office/drawing/2014/main" id="{2476A5D5-D148-4040-CAFC-0AE8BBF30792}"/>
              </a:ext>
            </a:extLst>
          </p:cNvPr>
          <p:cNvPicPr>
            <a:picLocks noChangeAspect="1"/>
          </p:cNvPicPr>
          <p:nvPr/>
        </p:nvPicPr>
        <p:blipFill>
          <a:blip r:embed="rId3"/>
          <a:stretch>
            <a:fillRect/>
          </a:stretch>
        </p:blipFill>
        <p:spPr>
          <a:xfrm>
            <a:off x="409914" y="4442018"/>
            <a:ext cx="3548217" cy="2121814"/>
          </a:xfrm>
          <a:prstGeom prst="rect">
            <a:avLst/>
          </a:prstGeom>
        </p:spPr>
      </p:pic>
      <p:sp>
        <p:nvSpPr>
          <p:cNvPr id="23" name="TextBox 22">
            <a:extLst>
              <a:ext uri="{FF2B5EF4-FFF2-40B4-BE49-F238E27FC236}">
                <a16:creationId xmlns:a16="http://schemas.microsoft.com/office/drawing/2014/main" id="{31D77571-6E6F-3051-FA2F-1D9CBD0C6B5B}"/>
              </a:ext>
            </a:extLst>
          </p:cNvPr>
          <p:cNvSpPr txBox="1"/>
          <p:nvPr/>
        </p:nvSpPr>
        <p:spPr>
          <a:xfrm>
            <a:off x="4507121" y="5256005"/>
            <a:ext cx="634222" cy="369332"/>
          </a:xfrm>
          <a:prstGeom prst="rect">
            <a:avLst/>
          </a:prstGeom>
          <a:noFill/>
        </p:spPr>
        <p:txBody>
          <a:bodyPr wrap="square" rtlCol="0">
            <a:spAutoFit/>
          </a:bodyPr>
          <a:lstStyle/>
          <a:p>
            <a:r>
              <a:rPr lang="en-US" dirty="0"/>
              <a:t>I=10</a:t>
            </a:r>
          </a:p>
        </p:txBody>
      </p:sp>
      <p:sp>
        <p:nvSpPr>
          <p:cNvPr id="26" name="TextBox 25">
            <a:extLst>
              <a:ext uri="{FF2B5EF4-FFF2-40B4-BE49-F238E27FC236}">
                <a16:creationId xmlns:a16="http://schemas.microsoft.com/office/drawing/2014/main" id="{33B407F3-17D8-5CC2-8D26-3FF70D36F2D5}"/>
              </a:ext>
            </a:extLst>
          </p:cNvPr>
          <p:cNvSpPr txBox="1"/>
          <p:nvPr/>
        </p:nvSpPr>
        <p:spPr>
          <a:xfrm>
            <a:off x="10233804" y="4257352"/>
            <a:ext cx="1958196" cy="369332"/>
          </a:xfrm>
          <a:prstGeom prst="rect">
            <a:avLst/>
          </a:prstGeom>
          <a:noFill/>
        </p:spPr>
        <p:txBody>
          <a:bodyPr wrap="square" rtlCol="0">
            <a:spAutoFit/>
          </a:bodyPr>
          <a:lstStyle/>
          <a:p>
            <a:r>
              <a:rPr lang="en-US" dirty="0"/>
              <a:t>I=30</a:t>
            </a:r>
          </a:p>
        </p:txBody>
      </p:sp>
      <p:pic>
        <p:nvPicPr>
          <p:cNvPr id="27" name="Picture 26">
            <a:extLst>
              <a:ext uri="{FF2B5EF4-FFF2-40B4-BE49-F238E27FC236}">
                <a16:creationId xmlns:a16="http://schemas.microsoft.com/office/drawing/2014/main" id="{0D476460-B212-9521-1C03-6C93DDE269EC}"/>
              </a:ext>
            </a:extLst>
          </p:cNvPr>
          <p:cNvPicPr>
            <a:picLocks noChangeAspect="1"/>
          </p:cNvPicPr>
          <p:nvPr/>
        </p:nvPicPr>
        <p:blipFill>
          <a:blip r:embed="rId4"/>
          <a:stretch>
            <a:fillRect/>
          </a:stretch>
        </p:blipFill>
        <p:spPr>
          <a:xfrm>
            <a:off x="560695" y="2278860"/>
            <a:ext cx="3795645" cy="2163158"/>
          </a:xfrm>
          <a:prstGeom prst="rect">
            <a:avLst/>
          </a:prstGeom>
        </p:spPr>
      </p:pic>
      <p:sp>
        <p:nvSpPr>
          <p:cNvPr id="28" name="TextBox 27">
            <a:extLst>
              <a:ext uri="{FF2B5EF4-FFF2-40B4-BE49-F238E27FC236}">
                <a16:creationId xmlns:a16="http://schemas.microsoft.com/office/drawing/2014/main" id="{ABC2547E-E242-12AD-2841-8D466821B815}"/>
              </a:ext>
            </a:extLst>
          </p:cNvPr>
          <p:cNvSpPr txBox="1"/>
          <p:nvPr/>
        </p:nvSpPr>
        <p:spPr>
          <a:xfrm>
            <a:off x="4504617" y="3367406"/>
            <a:ext cx="758624" cy="369332"/>
          </a:xfrm>
          <a:prstGeom prst="rect">
            <a:avLst/>
          </a:prstGeom>
          <a:noFill/>
        </p:spPr>
        <p:txBody>
          <a:bodyPr wrap="square" rtlCol="0">
            <a:spAutoFit/>
          </a:bodyPr>
          <a:lstStyle/>
          <a:p>
            <a:r>
              <a:rPr lang="en-US" dirty="0"/>
              <a:t>I=1.5</a:t>
            </a:r>
          </a:p>
        </p:txBody>
      </p:sp>
    </p:spTree>
    <p:extLst>
      <p:ext uri="{BB962C8B-B14F-4D97-AF65-F5344CB8AC3E}">
        <p14:creationId xmlns:p14="http://schemas.microsoft.com/office/powerpoint/2010/main" val="11215213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Rounded Corners 15">
            <a:extLst>
              <a:ext uri="{FF2B5EF4-FFF2-40B4-BE49-F238E27FC236}">
                <a16:creationId xmlns:a16="http://schemas.microsoft.com/office/drawing/2014/main" id="{FC8CA357-8085-0B8C-AB28-DF0BE46D5753}"/>
              </a:ext>
            </a:extLst>
          </p:cNvPr>
          <p:cNvSpPr/>
          <p:nvPr/>
        </p:nvSpPr>
        <p:spPr>
          <a:xfrm>
            <a:off x="7741092" y="1992702"/>
            <a:ext cx="4045466" cy="1065458"/>
          </a:xfrm>
          <a:prstGeom prst="roundRect">
            <a:avLst/>
          </a:prstGeom>
          <a:solidFill>
            <a:schemeClr val="accent2">
              <a:lumMod val="60000"/>
              <a:lumOff val="40000"/>
            </a:schemeClr>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dirty="0"/>
              <a:t> </a:t>
            </a:r>
          </a:p>
        </p:txBody>
      </p:sp>
      <p:sp>
        <p:nvSpPr>
          <p:cNvPr id="14" name="TextBox 13">
            <a:extLst>
              <a:ext uri="{FF2B5EF4-FFF2-40B4-BE49-F238E27FC236}">
                <a16:creationId xmlns:a16="http://schemas.microsoft.com/office/drawing/2014/main" id="{C643E434-DD1D-1142-21BB-F0220F27AD0B}"/>
              </a:ext>
            </a:extLst>
          </p:cNvPr>
          <p:cNvSpPr txBox="1"/>
          <p:nvPr/>
        </p:nvSpPr>
        <p:spPr>
          <a:xfrm>
            <a:off x="8079898" y="2117777"/>
            <a:ext cx="3367854" cy="923330"/>
          </a:xfrm>
          <a:prstGeom prst="rect">
            <a:avLst/>
          </a:prstGeom>
          <a:noFill/>
        </p:spPr>
        <p:txBody>
          <a:bodyPr wrap="square" rtlCol="0">
            <a:spAutoFit/>
          </a:bodyPr>
          <a:lstStyle/>
          <a:p>
            <a:r>
              <a:rPr lang="en-US" dirty="0"/>
              <a:t>Figure shows the curve of Pan- and Core- </a:t>
            </a:r>
            <a:r>
              <a:rPr lang="en-US" dirty="0" err="1"/>
              <a:t>orthogroups</a:t>
            </a:r>
            <a:r>
              <a:rPr lang="en-US" dirty="0"/>
              <a:t> with respect to increment of genomes</a:t>
            </a:r>
          </a:p>
        </p:txBody>
      </p:sp>
      <p:cxnSp>
        <p:nvCxnSpPr>
          <p:cNvPr id="5" name="Straight Arrow Connector 4">
            <a:extLst>
              <a:ext uri="{FF2B5EF4-FFF2-40B4-BE49-F238E27FC236}">
                <a16:creationId xmlns:a16="http://schemas.microsoft.com/office/drawing/2014/main" id="{0F310EAF-4B45-83FE-0D40-0F3E0305479F}"/>
              </a:ext>
            </a:extLst>
          </p:cNvPr>
          <p:cNvCxnSpPr>
            <a:cxnSpLocks/>
          </p:cNvCxnSpPr>
          <p:nvPr/>
        </p:nvCxnSpPr>
        <p:spPr>
          <a:xfrm>
            <a:off x="9739518" y="3058160"/>
            <a:ext cx="24307" cy="101772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7" name="Picture 6">
            <a:extLst>
              <a:ext uri="{FF2B5EF4-FFF2-40B4-BE49-F238E27FC236}">
                <a16:creationId xmlns:a16="http://schemas.microsoft.com/office/drawing/2014/main" id="{0FA3391C-4D43-D00C-0330-778A5F524032}"/>
              </a:ext>
            </a:extLst>
          </p:cNvPr>
          <p:cNvPicPr>
            <a:picLocks noChangeAspect="1"/>
          </p:cNvPicPr>
          <p:nvPr/>
        </p:nvPicPr>
        <p:blipFill>
          <a:blip r:embed="rId2"/>
          <a:stretch>
            <a:fillRect/>
          </a:stretch>
        </p:blipFill>
        <p:spPr>
          <a:xfrm>
            <a:off x="744248" y="1606623"/>
            <a:ext cx="6539000" cy="3726610"/>
          </a:xfrm>
          <a:prstGeom prst="rect">
            <a:avLst/>
          </a:prstGeom>
        </p:spPr>
      </p:pic>
      <p:sp>
        <p:nvSpPr>
          <p:cNvPr id="8" name="Rectangle: Rounded Corners 7">
            <a:extLst>
              <a:ext uri="{FF2B5EF4-FFF2-40B4-BE49-F238E27FC236}">
                <a16:creationId xmlns:a16="http://schemas.microsoft.com/office/drawing/2014/main" id="{ACDC2602-609C-1321-053D-5736D04E5A09}"/>
              </a:ext>
            </a:extLst>
          </p:cNvPr>
          <p:cNvSpPr/>
          <p:nvPr/>
        </p:nvSpPr>
        <p:spPr>
          <a:xfrm>
            <a:off x="7741092" y="4058832"/>
            <a:ext cx="4045466" cy="1325404"/>
          </a:xfrm>
          <a:prstGeom prst="roundRect">
            <a:avLst/>
          </a:prstGeom>
          <a:solidFill>
            <a:schemeClr val="accent2">
              <a:lumMod val="60000"/>
              <a:lumOff val="40000"/>
            </a:schemeClr>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a:t> </a:t>
            </a:r>
            <a:endParaRPr lang="en-US" dirty="0"/>
          </a:p>
        </p:txBody>
      </p:sp>
      <p:sp>
        <p:nvSpPr>
          <p:cNvPr id="9" name="TextBox 8">
            <a:extLst>
              <a:ext uri="{FF2B5EF4-FFF2-40B4-BE49-F238E27FC236}">
                <a16:creationId xmlns:a16="http://schemas.microsoft.com/office/drawing/2014/main" id="{38A143A5-0164-7957-B9D8-BD49932C8C21}"/>
              </a:ext>
            </a:extLst>
          </p:cNvPr>
          <p:cNvSpPr txBox="1"/>
          <p:nvPr/>
        </p:nvSpPr>
        <p:spPr>
          <a:xfrm>
            <a:off x="8079898" y="4200960"/>
            <a:ext cx="3367854" cy="1200329"/>
          </a:xfrm>
          <a:prstGeom prst="rect">
            <a:avLst/>
          </a:prstGeom>
          <a:noFill/>
        </p:spPr>
        <p:txBody>
          <a:bodyPr wrap="square" rtlCol="0">
            <a:spAutoFit/>
          </a:bodyPr>
          <a:lstStyle/>
          <a:p>
            <a:r>
              <a:rPr lang="en-US" dirty="0" err="1"/>
              <a:t>Orthogroup</a:t>
            </a:r>
            <a:r>
              <a:rPr lang="en-US" dirty="0"/>
              <a:t> number stables around 25 genomes, suggests 39 species are </a:t>
            </a:r>
            <a:r>
              <a:rPr lang="en-US" dirty="0" err="1"/>
              <a:t>suffeciet</a:t>
            </a:r>
            <a:r>
              <a:rPr lang="en-US" dirty="0"/>
              <a:t> for pangenome study</a:t>
            </a:r>
          </a:p>
        </p:txBody>
      </p:sp>
      <p:sp>
        <p:nvSpPr>
          <p:cNvPr id="10" name="Rectangle: Rounded Corners 9">
            <a:extLst>
              <a:ext uri="{FF2B5EF4-FFF2-40B4-BE49-F238E27FC236}">
                <a16:creationId xmlns:a16="http://schemas.microsoft.com/office/drawing/2014/main" id="{3AFFE7D3-E7BF-8B06-272F-136D42E5B932}"/>
              </a:ext>
            </a:extLst>
          </p:cNvPr>
          <p:cNvSpPr/>
          <p:nvPr/>
        </p:nvSpPr>
        <p:spPr>
          <a:xfrm>
            <a:off x="2613636" y="531408"/>
            <a:ext cx="6807046" cy="572217"/>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4400" b="1" dirty="0">
                <a:solidFill>
                  <a:schemeClr val="tx1"/>
                </a:solidFill>
              </a:rPr>
              <a:t>Pan-Core Identification</a:t>
            </a:r>
          </a:p>
        </p:txBody>
      </p:sp>
      <p:sp>
        <p:nvSpPr>
          <p:cNvPr id="11" name="Rectangle: Rounded Corners 10">
            <a:extLst>
              <a:ext uri="{FF2B5EF4-FFF2-40B4-BE49-F238E27FC236}">
                <a16:creationId xmlns:a16="http://schemas.microsoft.com/office/drawing/2014/main" id="{C4D50286-6E7B-722A-C8E5-467C78B52896}"/>
              </a:ext>
            </a:extLst>
          </p:cNvPr>
          <p:cNvSpPr/>
          <p:nvPr/>
        </p:nvSpPr>
        <p:spPr>
          <a:xfrm>
            <a:off x="3273456" y="5579945"/>
            <a:ext cx="1478409" cy="512571"/>
          </a:xfrm>
          <a:prstGeom prst="roundRect">
            <a:avLst/>
          </a:prstGeom>
          <a:solidFill>
            <a:schemeClr val="accent2">
              <a:lumMod val="60000"/>
              <a:lumOff val="40000"/>
            </a:schemeClr>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12" name="TextBox 11">
            <a:extLst>
              <a:ext uri="{FF2B5EF4-FFF2-40B4-BE49-F238E27FC236}">
                <a16:creationId xmlns:a16="http://schemas.microsoft.com/office/drawing/2014/main" id="{D1CF62CD-F03D-778E-8484-B26898806757}"/>
              </a:ext>
            </a:extLst>
          </p:cNvPr>
          <p:cNvSpPr txBox="1"/>
          <p:nvPr/>
        </p:nvSpPr>
        <p:spPr>
          <a:xfrm>
            <a:off x="3633349" y="5651565"/>
            <a:ext cx="758624" cy="369332"/>
          </a:xfrm>
          <a:prstGeom prst="rect">
            <a:avLst/>
          </a:prstGeom>
          <a:noFill/>
        </p:spPr>
        <p:txBody>
          <a:bodyPr wrap="square" rtlCol="0">
            <a:spAutoFit/>
          </a:bodyPr>
          <a:lstStyle/>
          <a:p>
            <a:r>
              <a:rPr lang="en-US" dirty="0"/>
              <a:t>I=1.5</a:t>
            </a:r>
          </a:p>
        </p:txBody>
      </p:sp>
    </p:spTree>
    <p:extLst>
      <p:ext uri="{BB962C8B-B14F-4D97-AF65-F5344CB8AC3E}">
        <p14:creationId xmlns:p14="http://schemas.microsoft.com/office/powerpoint/2010/main" val="120347097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a:tailEnd type="triangle"/>
        </a:ln>
      </a:spPr>
      <a:bodyPr/>
      <a:lstStyle/>
      <a:style>
        <a:lnRef idx="1">
          <a:schemeClr val="dk1"/>
        </a:lnRef>
        <a:fillRef idx="0">
          <a:schemeClr val="dk1"/>
        </a:fillRef>
        <a:effectRef idx="0">
          <a:schemeClr val="dk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1662</TotalTime>
  <Words>663</Words>
  <Application>Microsoft Office PowerPoint</Application>
  <PresentationFormat>Widescreen</PresentationFormat>
  <Paragraphs>126</Paragraphs>
  <Slides>15</Slides>
  <Notes>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Harding</vt:lpstr>
      <vt:lpstr>Arial</vt:lpstr>
      <vt:lpstr>Calibri</vt:lpstr>
      <vt:lpstr>Calibri Light</vt:lpstr>
      <vt:lpstr>Office Theme</vt:lpstr>
      <vt:lpstr>Gene-Based  Pangenome of Cucumber</vt:lpstr>
      <vt:lpstr>Background</vt:lpstr>
      <vt:lpstr>Studied Species: Cucumber </vt:lpstr>
      <vt:lpstr>Recent pangenome study successes</vt:lpstr>
      <vt:lpstr>Research Goals</vt:lpstr>
      <vt:lpstr>Procedure</vt:lpstr>
      <vt:lpstr>PowerPoint Presentation</vt:lpstr>
      <vt:lpstr>PowerPoint Presentation</vt:lpstr>
      <vt:lpstr>PowerPoint Presentation</vt:lpstr>
      <vt:lpstr>PowerPoint Presentation</vt:lpstr>
      <vt:lpstr>PowerPoint Presentation</vt:lpstr>
      <vt:lpstr>Domestication Process</vt:lpstr>
      <vt:lpstr>PowerPoint Presentation</vt:lpstr>
      <vt:lpstr>Summary</vt:lpstr>
      <vt:lpstr>Thank U :P</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Rocky Shao</dc:creator>
  <cp:lastModifiedBy>Rocky Shao</cp:lastModifiedBy>
  <cp:revision>9</cp:revision>
  <dcterms:created xsi:type="dcterms:W3CDTF">2024-07-29T13:05:27Z</dcterms:created>
  <dcterms:modified xsi:type="dcterms:W3CDTF">2024-07-31T20:33:25Z</dcterms:modified>
</cp:coreProperties>
</file>